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3"/>
  </p:notesMasterIdLst>
  <p:sldIdLst>
    <p:sldId id="318" r:id="rId2"/>
    <p:sldId id="285" r:id="rId3"/>
    <p:sldId id="319" r:id="rId4"/>
    <p:sldId id="259" r:id="rId5"/>
    <p:sldId id="317" r:id="rId6"/>
    <p:sldId id="304" r:id="rId7"/>
    <p:sldId id="313" r:id="rId8"/>
    <p:sldId id="320" r:id="rId9"/>
    <p:sldId id="321" r:id="rId10"/>
    <p:sldId id="268" r:id="rId11"/>
    <p:sldId id="322"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0" autoAdjust="0"/>
  </p:normalViewPr>
  <p:slideViewPr>
    <p:cSldViewPr snapToGrid="0">
      <p:cViewPr varScale="1">
        <p:scale>
          <a:sx n="63" d="100"/>
          <a:sy n="63" d="100"/>
        </p:scale>
        <p:origin x="804"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62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baseline="0" dirty="0">
                <a:effectLst/>
              </a:rPr>
              <a:t>NVHS available units listing this accessibility feature</a:t>
            </a:r>
          </a:p>
          <a:p>
            <a:pPr>
              <a:defRPr/>
            </a:pPr>
            <a:r>
              <a:rPr lang="en-US" sz="1800" b="1" i="0" baseline="0" dirty="0">
                <a:effectLst/>
              </a:rPr>
              <a:t>Sample of 13 of 32 accessible features</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available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Strobe Fire Alarm</c:v>
                </c:pt>
                <c:pt idx="1">
                  <c:v>Accessible Entry</c:v>
                </c:pt>
                <c:pt idx="2">
                  <c:v>Wide Doors</c:v>
                </c:pt>
                <c:pt idx="3">
                  <c:v>Kitchen Counter Minimum Knee Space 27"</c:v>
                </c:pt>
                <c:pt idx="4">
                  <c:v>Bathroom has Grab Bars</c:v>
                </c:pt>
                <c:pt idx="5">
                  <c:v>Bathroom Has a Roll-In Shower</c:v>
                </c:pt>
                <c:pt idx="6">
                  <c:v>Bathroom Has a T-Turn or 60" Turning Circle</c:v>
                </c:pt>
                <c:pt idx="7">
                  <c:v>Doors Have Lever Handles</c:v>
                </c:pt>
                <c:pt idx="8">
                  <c:v>Automatic Entry</c:v>
                </c:pt>
                <c:pt idx="9">
                  <c:v>Accessible Stove</c:v>
                </c:pt>
                <c:pt idx="10">
                  <c:v>Unit Parking Accessible</c:v>
                </c:pt>
                <c:pt idx="11">
                  <c:v>Accessible Flooring Material</c:v>
                </c:pt>
                <c:pt idx="12">
                  <c:v>Within Paratransit Route</c:v>
                </c:pt>
              </c:strCache>
            </c:strRef>
          </c:cat>
          <c:val>
            <c:numRef>
              <c:f>Sheet1!$B$2:$B$14</c:f>
              <c:numCache>
                <c:formatCode>General</c:formatCode>
                <c:ptCount val="13"/>
                <c:pt idx="0">
                  <c:v>80</c:v>
                </c:pt>
                <c:pt idx="1">
                  <c:v>444</c:v>
                </c:pt>
                <c:pt idx="2">
                  <c:v>435</c:v>
                </c:pt>
                <c:pt idx="3">
                  <c:v>4</c:v>
                </c:pt>
                <c:pt idx="4">
                  <c:v>52</c:v>
                </c:pt>
                <c:pt idx="5">
                  <c:v>22</c:v>
                </c:pt>
                <c:pt idx="6">
                  <c:v>3</c:v>
                </c:pt>
                <c:pt idx="7">
                  <c:v>165</c:v>
                </c:pt>
                <c:pt idx="8">
                  <c:v>29</c:v>
                </c:pt>
                <c:pt idx="9">
                  <c:v>118</c:v>
                </c:pt>
                <c:pt idx="10">
                  <c:v>85</c:v>
                </c:pt>
                <c:pt idx="11">
                  <c:v>55</c:v>
                </c:pt>
                <c:pt idx="12">
                  <c:v>320</c:v>
                </c:pt>
              </c:numCache>
            </c:numRef>
          </c:val>
          <c:extLst>
            <c:ext xmlns:c16="http://schemas.microsoft.com/office/drawing/2014/chart" uri="{C3380CC4-5D6E-409C-BE32-E72D297353CC}">
              <c16:uniqueId val="{00000000-29F2-4A6F-B3DE-CE5736F58054}"/>
            </c:ext>
          </c:extLst>
        </c:ser>
        <c:dLbls>
          <c:showLegendKey val="0"/>
          <c:showVal val="0"/>
          <c:showCatName val="0"/>
          <c:showSerName val="0"/>
          <c:showPercent val="0"/>
          <c:showBubbleSize val="0"/>
        </c:dLbls>
        <c:gapWidth val="100"/>
        <c:axId val="569395120"/>
        <c:axId val="569394336"/>
      </c:barChart>
      <c:catAx>
        <c:axId val="569395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9394336"/>
        <c:crosses val="autoZero"/>
        <c:auto val="1"/>
        <c:lblAlgn val="ctr"/>
        <c:lblOffset val="100"/>
        <c:noMultiLvlLbl val="0"/>
      </c:catAx>
      <c:valAx>
        <c:axId val="569394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939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40663652-017E-4C3A-974D-AC2074EC99AB}" type="datetimeFigureOut">
              <a:rPr lang="en-US" smtClean="0"/>
              <a:t>07/03/2019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684FFFC3-4437-4071-984E-FD5ED06D3EA3}" type="slidenum">
              <a:rPr lang="en-US" smtClean="0"/>
              <a:t>‹#›</a:t>
            </a:fld>
            <a:endParaRPr lang="en-US"/>
          </a:p>
        </p:txBody>
      </p:sp>
    </p:spTree>
    <p:extLst>
      <p:ext uri="{BB962C8B-B14F-4D97-AF65-F5344CB8AC3E}">
        <p14:creationId xmlns:p14="http://schemas.microsoft.com/office/powerpoint/2010/main" val="141415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FFFC3-4437-4071-984E-FD5ED06D3EA3}" type="slidenum">
              <a:rPr lang="en-US" smtClean="0"/>
              <a:t>2</a:t>
            </a:fld>
            <a:endParaRPr lang="en-US"/>
          </a:p>
        </p:txBody>
      </p:sp>
    </p:spTree>
    <p:extLst>
      <p:ext uri="{BB962C8B-B14F-4D97-AF65-F5344CB8AC3E}">
        <p14:creationId xmlns:p14="http://schemas.microsoft.com/office/powerpoint/2010/main" val="418835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FFFC3-4437-4071-984E-FD5ED06D3EA3}" type="slidenum">
              <a:rPr lang="en-US" smtClean="0"/>
              <a:t>4</a:t>
            </a:fld>
            <a:endParaRPr lang="en-US"/>
          </a:p>
        </p:txBody>
      </p:sp>
    </p:spTree>
    <p:extLst>
      <p:ext uri="{BB962C8B-B14F-4D97-AF65-F5344CB8AC3E}">
        <p14:creationId xmlns:p14="http://schemas.microsoft.com/office/powerpoint/2010/main" val="41310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Landlords</a:t>
            </a:r>
            <a:r>
              <a:rPr lang="en-US" altLang="en-US" baseline="0" dirty="0">
                <a:latin typeface="Times New Roman" panose="02020603050405020304" pitchFamily="18" charset="0"/>
              </a:rPr>
              <a:t> may enter data on up to 32 different accessibility features. The graph of available units by accessibility feature contains 13 of these. Landlords are not required to enter this information although we have encouraged them to enter as much as possible. The variations in number of available units for various features above may reflect many factors: how rare a feature is, whether landlords are aware of the features and whether they chose to enter the information about them and how much demand there is for particular types of features.  In addition to these accessibility features information about distance to bus stop, playground, grocery shopping, hospital and pharmacy may be entered.</a:t>
            </a:r>
            <a:endParaRPr lang="en-US" altLang="en-US" dirty="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84FFFC3-4437-4071-984E-FD5ED06D3EA3}" type="slidenum">
              <a:rPr lang="en-US" smtClean="0"/>
              <a:t>8</a:t>
            </a:fld>
            <a:endParaRPr lang="en-US"/>
          </a:p>
        </p:txBody>
      </p:sp>
    </p:spTree>
    <p:extLst>
      <p:ext uri="{BB962C8B-B14F-4D97-AF65-F5344CB8AC3E}">
        <p14:creationId xmlns:p14="http://schemas.microsoft.com/office/powerpoint/2010/main" val="78111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Socialserve</a:t>
            </a:r>
            <a:r>
              <a:rPr lang="en-US" dirty="0"/>
              <a:t> call center is a non-profit entity which serves tenants and landlords from over 30 states and localities. The call center staff are trained to handle calls regarding housing. Some of the staff have themselves experienced housing crises. They have no time limit so that they are able to give callers as much assistance as they need. </a:t>
            </a:r>
          </a:p>
          <a:p>
            <a:endParaRPr lang="en-US" dirty="0"/>
          </a:p>
        </p:txBody>
      </p:sp>
      <p:sp>
        <p:nvSpPr>
          <p:cNvPr id="4" name="Slide Number Placeholder 3"/>
          <p:cNvSpPr>
            <a:spLocks noGrp="1"/>
          </p:cNvSpPr>
          <p:nvPr>
            <p:ph type="sldNum" sz="quarter" idx="10"/>
          </p:nvPr>
        </p:nvSpPr>
        <p:spPr/>
        <p:txBody>
          <a:bodyPr/>
          <a:lstStyle/>
          <a:p>
            <a:fld id="{684FFFC3-4437-4071-984E-FD5ED06D3EA3}" type="slidenum">
              <a:rPr lang="en-US" smtClean="0"/>
              <a:t>9</a:t>
            </a:fld>
            <a:endParaRPr lang="en-US"/>
          </a:p>
        </p:txBody>
      </p:sp>
    </p:spTree>
    <p:extLst>
      <p:ext uri="{BB962C8B-B14F-4D97-AF65-F5344CB8AC3E}">
        <p14:creationId xmlns:p14="http://schemas.microsoft.com/office/powerpoint/2010/main" val="418982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2A154C-9EA7-4EEA-B313-96A8D8C461F4}" type="datetime1">
              <a:rPr lang="en-US" smtClean="0"/>
              <a:t>07/03/2019</a:t>
            </a:fld>
            <a:endParaRPr lang="en-US"/>
          </a:p>
        </p:txBody>
      </p:sp>
      <p:sp>
        <p:nvSpPr>
          <p:cNvPr id="5" name="Footer Placeholder 4"/>
          <p:cNvSpPr>
            <a:spLocks noGrp="1"/>
          </p:cNvSpPr>
          <p:nvPr>
            <p:ph type="ftr" sz="quarter" idx="11"/>
          </p:nvPr>
        </p:nvSpPr>
        <p:spPr/>
        <p:txBody>
          <a:bodyPr/>
          <a:lstStyle/>
          <a:p>
            <a:r>
              <a:rPr lang="en-US"/>
              <a:t>Elizabeth Fadali, Nevada Housing Division, efadali@housing.nv.gov</a:t>
            </a:r>
          </a:p>
        </p:txBody>
      </p:sp>
      <p:sp>
        <p:nvSpPr>
          <p:cNvPr id="6" name="Slide Number Placeholder 5"/>
          <p:cNvSpPr>
            <a:spLocks noGrp="1"/>
          </p:cNvSpPr>
          <p:nvPr>
            <p:ph type="sldNum" sz="quarter" idx="12"/>
          </p:nvPr>
        </p:nvSpPr>
        <p:spPr/>
        <p:txBody>
          <a:bodyPr/>
          <a:lstStyle/>
          <a:p>
            <a:fld id="{47A23399-1E1D-47A6-B5E6-83473F5225FF}" type="slidenum">
              <a:rPr lang="en-US" smtClean="0"/>
              <a:t>‹#›</a:t>
            </a:fld>
            <a:endParaRPr lang="en-US"/>
          </a:p>
        </p:txBody>
      </p:sp>
    </p:spTree>
    <p:extLst>
      <p:ext uri="{BB962C8B-B14F-4D97-AF65-F5344CB8AC3E}">
        <p14:creationId xmlns:p14="http://schemas.microsoft.com/office/powerpoint/2010/main" val="2104638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A901B-863A-48F7-9754-03217FF82F3F}" type="datetime1">
              <a:rPr lang="en-US" smtClean="0"/>
              <a:t>07/03/2019</a:t>
            </a:fld>
            <a:endParaRPr lang="en-US"/>
          </a:p>
        </p:txBody>
      </p:sp>
      <p:sp>
        <p:nvSpPr>
          <p:cNvPr id="5" name="Footer Placeholder 4"/>
          <p:cNvSpPr>
            <a:spLocks noGrp="1"/>
          </p:cNvSpPr>
          <p:nvPr>
            <p:ph type="ftr" sz="quarter" idx="11"/>
          </p:nvPr>
        </p:nvSpPr>
        <p:spPr/>
        <p:txBody>
          <a:bodyPr/>
          <a:lstStyle/>
          <a:p>
            <a:r>
              <a:rPr lang="en-US"/>
              <a:t>Elizabeth Fadali, Nevada Housing Division, efadali@housing.nv.gov</a:t>
            </a:r>
          </a:p>
        </p:txBody>
      </p:sp>
      <p:sp>
        <p:nvSpPr>
          <p:cNvPr id="6" name="Slide Number Placeholder 5"/>
          <p:cNvSpPr>
            <a:spLocks noGrp="1"/>
          </p:cNvSpPr>
          <p:nvPr>
            <p:ph type="sldNum" sz="quarter" idx="12"/>
          </p:nvPr>
        </p:nvSpPr>
        <p:spPr/>
        <p:txBody>
          <a:bodyPr/>
          <a:lstStyle/>
          <a:p>
            <a:fld id="{47A23399-1E1D-47A6-B5E6-83473F5225FF}" type="slidenum">
              <a:rPr lang="en-US" smtClean="0"/>
              <a:t>‹#›</a:t>
            </a:fld>
            <a:endParaRPr lang="en-US"/>
          </a:p>
        </p:txBody>
      </p:sp>
    </p:spTree>
    <p:extLst>
      <p:ext uri="{BB962C8B-B14F-4D97-AF65-F5344CB8AC3E}">
        <p14:creationId xmlns:p14="http://schemas.microsoft.com/office/powerpoint/2010/main" val="4058954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F858FE-C96E-4B12-B032-9C817929D8B0}" type="datetime1">
              <a:rPr lang="en-US" smtClean="0"/>
              <a:t>07/03/2019</a:t>
            </a:fld>
            <a:endParaRPr lang="en-US"/>
          </a:p>
        </p:txBody>
      </p:sp>
      <p:sp>
        <p:nvSpPr>
          <p:cNvPr id="5" name="Footer Placeholder 4"/>
          <p:cNvSpPr>
            <a:spLocks noGrp="1"/>
          </p:cNvSpPr>
          <p:nvPr>
            <p:ph type="ftr" sz="quarter" idx="11"/>
          </p:nvPr>
        </p:nvSpPr>
        <p:spPr/>
        <p:txBody>
          <a:bodyPr/>
          <a:lstStyle/>
          <a:p>
            <a:r>
              <a:rPr lang="en-US"/>
              <a:t>Elizabeth Fadali, Nevada Housing Division, efadali@housing.nv.gov</a:t>
            </a:r>
          </a:p>
        </p:txBody>
      </p:sp>
      <p:sp>
        <p:nvSpPr>
          <p:cNvPr id="6" name="Slide Number Placeholder 5"/>
          <p:cNvSpPr>
            <a:spLocks noGrp="1"/>
          </p:cNvSpPr>
          <p:nvPr>
            <p:ph type="sldNum" sz="quarter" idx="12"/>
          </p:nvPr>
        </p:nvSpPr>
        <p:spPr/>
        <p:txBody>
          <a:bodyPr/>
          <a:lstStyle/>
          <a:p>
            <a:fld id="{47A23399-1E1D-47A6-B5E6-83473F5225FF}" type="slidenum">
              <a:rPr lang="en-US" smtClean="0"/>
              <a:t>‹#›</a:t>
            </a:fld>
            <a:endParaRPr lang="en-US"/>
          </a:p>
        </p:txBody>
      </p:sp>
    </p:spTree>
    <p:extLst>
      <p:ext uri="{BB962C8B-B14F-4D97-AF65-F5344CB8AC3E}">
        <p14:creationId xmlns:p14="http://schemas.microsoft.com/office/powerpoint/2010/main" val="312140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B0160-7090-4E54-B60B-4E7F16315DE5}" type="datetime1">
              <a:rPr lang="en-US" smtClean="0"/>
              <a:t>07/03/2019</a:t>
            </a:fld>
            <a:endParaRPr lang="en-US"/>
          </a:p>
        </p:txBody>
      </p:sp>
      <p:sp>
        <p:nvSpPr>
          <p:cNvPr id="5" name="Footer Placeholder 4"/>
          <p:cNvSpPr>
            <a:spLocks noGrp="1"/>
          </p:cNvSpPr>
          <p:nvPr>
            <p:ph type="ftr" sz="quarter" idx="11"/>
          </p:nvPr>
        </p:nvSpPr>
        <p:spPr/>
        <p:txBody>
          <a:bodyPr/>
          <a:lstStyle/>
          <a:p>
            <a:r>
              <a:rPr lang="en-US"/>
              <a:t>Elizabeth Fadali, Nevada Housing Division, efadali@housing.nv.gov</a:t>
            </a:r>
          </a:p>
        </p:txBody>
      </p:sp>
      <p:sp>
        <p:nvSpPr>
          <p:cNvPr id="6" name="Slide Number Placeholder 5"/>
          <p:cNvSpPr>
            <a:spLocks noGrp="1"/>
          </p:cNvSpPr>
          <p:nvPr>
            <p:ph type="sldNum" sz="quarter" idx="12"/>
          </p:nvPr>
        </p:nvSpPr>
        <p:spPr/>
        <p:txBody>
          <a:bodyPr/>
          <a:lstStyle/>
          <a:p>
            <a:fld id="{47A23399-1E1D-47A6-B5E6-83473F5225FF}" type="slidenum">
              <a:rPr lang="en-US" smtClean="0"/>
              <a:t>‹#›</a:t>
            </a:fld>
            <a:endParaRPr lang="en-US"/>
          </a:p>
        </p:txBody>
      </p:sp>
    </p:spTree>
    <p:extLst>
      <p:ext uri="{BB962C8B-B14F-4D97-AF65-F5344CB8AC3E}">
        <p14:creationId xmlns:p14="http://schemas.microsoft.com/office/powerpoint/2010/main" val="4248891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DC9F02-E6A0-4C0D-80DC-8F922F639509}" type="datetime1">
              <a:rPr lang="en-US" smtClean="0"/>
              <a:t>07/03/2019</a:t>
            </a:fld>
            <a:endParaRPr lang="en-US"/>
          </a:p>
        </p:txBody>
      </p:sp>
      <p:sp>
        <p:nvSpPr>
          <p:cNvPr id="5" name="Footer Placeholder 4"/>
          <p:cNvSpPr>
            <a:spLocks noGrp="1"/>
          </p:cNvSpPr>
          <p:nvPr>
            <p:ph type="ftr" sz="quarter" idx="11"/>
          </p:nvPr>
        </p:nvSpPr>
        <p:spPr/>
        <p:txBody>
          <a:bodyPr/>
          <a:lstStyle/>
          <a:p>
            <a:r>
              <a:rPr lang="en-US"/>
              <a:t>Elizabeth Fadali, Nevada Housing Division, efadali@housing.nv.gov</a:t>
            </a:r>
          </a:p>
        </p:txBody>
      </p:sp>
      <p:sp>
        <p:nvSpPr>
          <p:cNvPr id="6" name="Slide Number Placeholder 5"/>
          <p:cNvSpPr>
            <a:spLocks noGrp="1"/>
          </p:cNvSpPr>
          <p:nvPr>
            <p:ph type="sldNum" sz="quarter" idx="12"/>
          </p:nvPr>
        </p:nvSpPr>
        <p:spPr/>
        <p:txBody>
          <a:bodyPr/>
          <a:lstStyle/>
          <a:p>
            <a:fld id="{47A23399-1E1D-47A6-B5E6-83473F5225FF}" type="slidenum">
              <a:rPr lang="en-US" smtClean="0"/>
              <a:t>‹#›</a:t>
            </a:fld>
            <a:endParaRPr lang="en-US"/>
          </a:p>
        </p:txBody>
      </p:sp>
    </p:spTree>
    <p:extLst>
      <p:ext uri="{BB962C8B-B14F-4D97-AF65-F5344CB8AC3E}">
        <p14:creationId xmlns:p14="http://schemas.microsoft.com/office/powerpoint/2010/main" val="229713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BA368A-86AA-4FF3-BF9F-160922860735}" type="datetime1">
              <a:rPr lang="en-US" smtClean="0"/>
              <a:t>07/03/2019</a:t>
            </a:fld>
            <a:endParaRPr lang="en-US"/>
          </a:p>
        </p:txBody>
      </p:sp>
      <p:sp>
        <p:nvSpPr>
          <p:cNvPr id="6" name="Footer Placeholder 5"/>
          <p:cNvSpPr>
            <a:spLocks noGrp="1"/>
          </p:cNvSpPr>
          <p:nvPr>
            <p:ph type="ftr" sz="quarter" idx="11"/>
          </p:nvPr>
        </p:nvSpPr>
        <p:spPr/>
        <p:txBody>
          <a:bodyPr/>
          <a:lstStyle/>
          <a:p>
            <a:r>
              <a:rPr lang="en-US"/>
              <a:t>Elizabeth Fadali, Nevada Housing Division, efadali@housing.nv.gov</a:t>
            </a:r>
          </a:p>
        </p:txBody>
      </p:sp>
      <p:sp>
        <p:nvSpPr>
          <p:cNvPr id="7" name="Slide Number Placeholder 6"/>
          <p:cNvSpPr>
            <a:spLocks noGrp="1"/>
          </p:cNvSpPr>
          <p:nvPr>
            <p:ph type="sldNum" sz="quarter" idx="12"/>
          </p:nvPr>
        </p:nvSpPr>
        <p:spPr/>
        <p:txBody>
          <a:bodyPr/>
          <a:lstStyle/>
          <a:p>
            <a:fld id="{47A23399-1E1D-47A6-B5E6-83473F5225FF}" type="slidenum">
              <a:rPr lang="en-US" smtClean="0"/>
              <a:t>‹#›</a:t>
            </a:fld>
            <a:endParaRPr lang="en-US"/>
          </a:p>
        </p:txBody>
      </p:sp>
    </p:spTree>
    <p:extLst>
      <p:ext uri="{BB962C8B-B14F-4D97-AF65-F5344CB8AC3E}">
        <p14:creationId xmlns:p14="http://schemas.microsoft.com/office/powerpoint/2010/main" val="397859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8CE538-8451-43E0-BD11-7AD49D802D75}" type="datetime1">
              <a:rPr lang="en-US" smtClean="0"/>
              <a:t>07/03/2019</a:t>
            </a:fld>
            <a:endParaRPr lang="en-US"/>
          </a:p>
        </p:txBody>
      </p:sp>
      <p:sp>
        <p:nvSpPr>
          <p:cNvPr id="8" name="Footer Placeholder 7"/>
          <p:cNvSpPr>
            <a:spLocks noGrp="1"/>
          </p:cNvSpPr>
          <p:nvPr>
            <p:ph type="ftr" sz="quarter" idx="11"/>
          </p:nvPr>
        </p:nvSpPr>
        <p:spPr/>
        <p:txBody>
          <a:bodyPr/>
          <a:lstStyle/>
          <a:p>
            <a:r>
              <a:rPr lang="en-US"/>
              <a:t>Elizabeth Fadali, Nevada Housing Division, efadali@housing.nv.gov</a:t>
            </a:r>
          </a:p>
        </p:txBody>
      </p:sp>
      <p:sp>
        <p:nvSpPr>
          <p:cNvPr id="9" name="Slide Number Placeholder 8"/>
          <p:cNvSpPr>
            <a:spLocks noGrp="1"/>
          </p:cNvSpPr>
          <p:nvPr>
            <p:ph type="sldNum" sz="quarter" idx="12"/>
          </p:nvPr>
        </p:nvSpPr>
        <p:spPr/>
        <p:txBody>
          <a:bodyPr/>
          <a:lstStyle/>
          <a:p>
            <a:fld id="{47A23399-1E1D-47A6-B5E6-83473F5225FF}" type="slidenum">
              <a:rPr lang="en-US" smtClean="0"/>
              <a:t>‹#›</a:t>
            </a:fld>
            <a:endParaRPr lang="en-US"/>
          </a:p>
        </p:txBody>
      </p:sp>
    </p:spTree>
    <p:extLst>
      <p:ext uri="{BB962C8B-B14F-4D97-AF65-F5344CB8AC3E}">
        <p14:creationId xmlns:p14="http://schemas.microsoft.com/office/powerpoint/2010/main" val="173920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4794F5-97CE-4337-A91E-5BC65EEBCE91}" type="datetime1">
              <a:rPr lang="en-US" smtClean="0"/>
              <a:t>07/03/2019</a:t>
            </a:fld>
            <a:endParaRPr lang="en-US"/>
          </a:p>
        </p:txBody>
      </p:sp>
      <p:sp>
        <p:nvSpPr>
          <p:cNvPr id="4" name="Footer Placeholder 3"/>
          <p:cNvSpPr>
            <a:spLocks noGrp="1"/>
          </p:cNvSpPr>
          <p:nvPr>
            <p:ph type="ftr" sz="quarter" idx="11"/>
          </p:nvPr>
        </p:nvSpPr>
        <p:spPr/>
        <p:txBody>
          <a:bodyPr/>
          <a:lstStyle/>
          <a:p>
            <a:r>
              <a:rPr lang="en-US"/>
              <a:t>Elizabeth Fadali, Nevada Housing Division, efadali@housing.nv.gov</a:t>
            </a:r>
          </a:p>
        </p:txBody>
      </p:sp>
      <p:sp>
        <p:nvSpPr>
          <p:cNvPr id="5" name="Slide Number Placeholder 4"/>
          <p:cNvSpPr>
            <a:spLocks noGrp="1"/>
          </p:cNvSpPr>
          <p:nvPr>
            <p:ph type="sldNum" sz="quarter" idx="12"/>
          </p:nvPr>
        </p:nvSpPr>
        <p:spPr/>
        <p:txBody>
          <a:bodyPr/>
          <a:lstStyle/>
          <a:p>
            <a:fld id="{47A23399-1E1D-47A6-B5E6-83473F5225FF}" type="slidenum">
              <a:rPr lang="en-US" smtClean="0"/>
              <a:t>‹#›</a:t>
            </a:fld>
            <a:endParaRPr lang="en-US"/>
          </a:p>
        </p:txBody>
      </p:sp>
    </p:spTree>
    <p:extLst>
      <p:ext uri="{BB962C8B-B14F-4D97-AF65-F5344CB8AC3E}">
        <p14:creationId xmlns:p14="http://schemas.microsoft.com/office/powerpoint/2010/main" val="253208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5BCF8-91D5-439B-8E86-710EB6E1EE9C}" type="datetime1">
              <a:rPr lang="en-US" smtClean="0"/>
              <a:t>07/03/2019</a:t>
            </a:fld>
            <a:endParaRPr lang="en-US"/>
          </a:p>
        </p:txBody>
      </p:sp>
      <p:sp>
        <p:nvSpPr>
          <p:cNvPr id="3" name="Footer Placeholder 2"/>
          <p:cNvSpPr>
            <a:spLocks noGrp="1"/>
          </p:cNvSpPr>
          <p:nvPr>
            <p:ph type="ftr" sz="quarter" idx="11"/>
          </p:nvPr>
        </p:nvSpPr>
        <p:spPr/>
        <p:txBody>
          <a:bodyPr/>
          <a:lstStyle/>
          <a:p>
            <a:r>
              <a:rPr lang="en-US"/>
              <a:t>Elizabeth Fadali, Nevada Housing Division, efadali@housing.nv.gov</a:t>
            </a:r>
          </a:p>
        </p:txBody>
      </p:sp>
      <p:sp>
        <p:nvSpPr>
          <p:cNvPr id="4" name="Slide Number Placeholder 3"/>
          <p:cNvSpPr>
            <a:spLocks noGrp="1"/>
          </p:cNvSpPr>
          <p:nvPr>
            <p:ph type="sldNum" sz="quarter" idx="12"/>
          </p:nvPr>
        </p:nvSpPr>
        <p:spPr/>
        <p:txBody>
          <a:bodyPr/>
          <a:lstStyle/>
          <a:p>
            <a:fld id="{47A23399-1E1D-47A6-B5E6-83473F5225FF}" type="slidenum">
              <a:rPr lang="en-US" smtClean="0"/>
              <a:t>‹#›</a:t>
            </a:fld>
            <a:endParaRPr lang="en-US"/>
          </a:p>
        </p:txBody>
      </p:sp>
    </p:spTree>
    <p:extLst>
      <p:ext uri="{BB962C8B-B14F-4D97-AF65-F5344CB8AC3E}">
        <p14:creationId xmlns:p14="http://schemas.microsoft.com/office/powerpoint/2010/main" val="392245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CE996B-1D41-4FDD-9B38-BD16D759BCBA}" type="datetime1">
              <a:rPr lang="en-US" smtClean="0"/>
              <a:t>07/03/2019</a:t>
            </a:fld>
            <a:endParaRPr lang="en-US"/>
          </a:p>
        </p:txBody>
      </p:sp>
      <p:sp>
        <p:nvSpPr>
          <p:cNvPr id="6" name="Footer Placeholder 5"/>
          <p:cNvSpPr>
            <a:spLocks noGrp="1"/>
          </p:cNvSpPr>
          <p:nvPr>
            <p:ph type="ftr" sz="quarter" idx="11"/>
          </p:nvPr>
        </p:nvSpPr>
        <p:spPr/>
        <p:txBody>
          <a:bodyPr/>
          <a:lstStyle/>
          <a:p>
            <a:r>
              <a:rPr lang="en-US"/>
              <a:t>Elizabeth Fadali, Nevada Housing Division, efadali@housing.nv.gov</a:t>
            </a:r>
          </a:p>
        </p:txBody>
      </p:sp>
      <p:sp>
        <p:nvSpPr>
          <p:cNvPr id="7" name="Slide Number Placeholder 6"/>
          <p:cNvSpPr>
            <a:spLocks noGrp="1"/>
          </p:cNvSpPr>
          <p:nvPr>
            <p:ph type="sldNum" sz="quarter" idx="12"/>
          </p:nvPr>
        </p:nvSpPr>
        <p:spPr/>
        <p:txBody>
          <a:bodyPr/>
          <a:lstStyle/>
          <a:p>
            <a:fld id="{47A23399-1E1D-47A6-B5E6-83473F5225FF}" type="slidenum">
              <a:rPr lang="en-US" smtClean="0"/>
              <a:t>‹#›</a:t>
            </a:fld>
            <a:endParaRPr lang="en-US"/>
          </a:p>
        </p:txBody>
      </p:sp>
    </p:spTree>
    <p:extLst>
      <p:ext uri="{BB962C8B-B14F-4D97-AF65-F5344CB8AC3E}">
        <p14:creationId xmlns:p14="http://schemas.microsoft.com/office/powerpoint/2010/main" val="3260305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181AD0-1345-4352-A775-8F3FA45A7B77}" type="datetime1">
              <a:rPr lang="en-US" smtClean="0"/>
              <a:t>07/03/2019</a:t>
            </a:fld>
            <a:endParaRPr lang="en-US"/>
          </a:p>
        </p:txBody>
      </p:sp>
      <p:sp>
        <p:nvSpPr>
          <p:cNvPr id="6" name="Footer Placeholder 5"/>
          <p:cNvSpPr>
            <a:spLocks noGrp="1"/>
          </p:cNvSpPr>
          <p:nvPr>
            <p:ph type="ftr" sz="quarter" idx="11"/>
          </p:nvPr>
        </p:nvSpPr>
        <p:spPr/>
        <p:txBody>
          <a:bodyPr/>
          <a:lstStyle/>
          <a:p>
            <a:r>
              <a:rPr lang="en-US"/>
              <a:t>Elizabeth Fadali, Nevada Housing Division, efadali@housing.nv.gov</a:t>
            </a:r>
          </a:p>
        </p:txBody>
      </p:sp>
      <p:sp>
        <p:nvSpPr>
          <p:cNvPr id="7" name="Slide Number Placeholder 6"/>
          <p:cNvSpPr>
            <a:spLocks noGrp="1"/>
          </p:cNvSpPr>
          <p:nvPr>
            <p:ph type="sldNum" sz="quarter" idx="12"/>
          </p:nvPr>
        </p:nvSpPr>
        <p:spPr/>
        <p:txBody>
          <a:bodyPr/>
          <a:lstStyle/>
          <a:p>
            <a:fld id="{47A23399-1E1D-47A6-B5E6-83473F5225FF}" type="slidenum">
              <a:rPr lang="en-US" smtClean="0"/>
              <a:t>‹#›</a:t>
            </a:fld>
            <a:endParaRPr lang="en-US"/>
          </a:p>
        </p:txBody>
      </p:sp>
    </p:spTree>
    <p:extLst>
      <p:ext uri="{BB962C8B-B14F-4D97-AF65-F5344CB8AC3E}">
        <p14:creationId xmlns:p14="http://schemas.microsoft.com/office/powerpoint/2010/main" val="225752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B5A30-27D0-41EC-8413-107A46A74BB5}" type="datetime1">
              <a:rPr lang="en-US" smtClean="0"/>
              <a:t>07/03/2019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Elizabeth Fadali, Nevada Housing Division, efadali@housing.nv.gov</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23399-1E1D-47A6-B5E6-83473F5225FF}" type="slidenum">
              <a:rPr lang="en-US" smtClean="0"/>
              <a:t>‹#›</a:t>
            </a:fld>
            <a:endParaRPr lang="en-US"/>
          </a:p>
        </p:txBody>
      </p:sp>
    </p:spTree>
    <p:extLst>
      <p:ext uri="{BB962C8B-B14F-4D97-AF65-F5344CB8AC3E}">
        <p14:creationId xmlns:p14="http://schemas.microsoft.com/office/powerpoint/2010/main" val="16162430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roberts@socialserve.com" TargetMode="External"/><Relationship Id="rId2" Type="http://schemas.openxmlformats.org/officeDocument/2006/relationships/hyperlink" Target="mailto:efadali@housing.nv.gov" TargetMode="Externa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nvhousingsearch.org/" TargetMode="External"/><Relationship Id="rId4" Type="http://schemas.openxmlformats.org/officeDocument/2006/relationships/hyperlink" Target="mailto:sroberts@emphasys-softwar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47151"/>
          </a:xfrm>
        </p:spPr>
        <p:txBody>
          <a:bodyPr>
            <a:normAutofit/>
          </a:bodyPr>
          <a:lstStyle/>
          <a:p>
            <a:pPr algn="ctr"/>
            <a:r>
              <a:rPr lang="en-US" sz="6000" b="1" dirty="0"/>
              <a:t>NVHousingSearch.org</a:t>
            </a:r>
            <a:endParaRPr lang="en-US" sz="6000" dirty="0"/>
          </a:p>
        </p:txBody>
      </p:sp>
      <p:pic>
        <p:nvPicPr>
          <p:cNvPr id="7" name="Content Placeholder 6" descr="NVHousingSearch.org, the state of Nevada's rental housing locator, will be getting a new front page this September for its 5th anniversary. The new look previewed with this picture features a searchbar in the middle of the web banner. The searchbar says &quot;Find Your New Rental Home&quot; above a search window. The search window says &quot;Search rentals by City, County, or ZipCode&quot; and is the place to input the search region. Navigation tabs at the top are for &quot;Info and Links&quot;, &quot;Find Rentals&quot; or &quot;List Rentals.&quot;" title="New Front Page for NVHousingSearch.org websi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6616" y="1512276"/>
            <a:ext cx="9978768" cy="4712677"/>
          </a:xfrm>
        </p:spPr>
      </p:pic>
      <p:sp>
        <p:nvSpPr>
          <p:cNvPr id="4" name="Date Placeholder 3"/>
          <p:cNvSpPr>
            <a:spLocks noGrp="1"/>
          </p:cNvSpPr>
          <p:nvPr>
            <p:ph type="dt" sz="half" idx="10"/>
          </p:nvPr>
        </p:nvSpPr>
        <p:spPr/>
        <p:txBody>
          <a:bodyPr/>
          <a:lstStyle/>
          <a:p>
            <a:fld id="{A95B0160-7090-4E54-B60B-4E7F16315DE5}" type="datetime1">
              <a:rPr lang="en-US" smtClean="0"/>
              <a:t>07/03/2019</a:t>
            </a:fld>
            <a:endParaRPr lang="en-US"/>
          </a:p>
        </p:txBody>
      </p:sp>
      <p:sp>
        <p:nvSpPr>
          <p:cNvPr id="5" name="Footer Placeholder 4"/>
          <p:cNvSpPr>
            <a:spLocks noGrp="1"/>
          </p:cNvSpPr>
          <p:nvPr>
            <p:ph type="ftr" sz="quarter" idx="11"/>
          </p:nvPr>
        </p:nvSpPr>
        <p:spPr/>
        <p:txBody>
          <a:bodyPr/>
          <a:lstStyle/>
          <a:p>
            <a:r>
              <a:rPr lang="en-US"/>
              <a:t>Elizabeth Fadali, Nevada Housing Division, efadali@housing.nv.gov</a:t>
            </a:r>
          </a:p>
        </p:txBody>
      </p:sp>
      <p:sp>
        <p:nvSpPr>
          <p:cNvPr id="6" name="Slide Number Placeholder 5"/>
          <p:cNvSpPr>
            <a:spLocks noGrp="1"/>
          </p:cNvSpPr>
          <p:nvPr>
            <p:ph type="sldNum" sz="quarter" idx="12"/>
          </p:nvPr>
        </p:nvSpPr>
        <p:spPr/>
        <p:txBody>
          <a:bodyPr/>
          <a:lstStyle/>
          <a:p>
            <a:fld id="{47A23399-1E1D-47A6-B5E6-83473F5225FF}" type="slidenum">
              <a:rPr lang="en-US" smtClean="0"/>
              <a:t>1</a:t>
            </a:fld>
            <a:endParaRPr lang="en-US"/>
          </a:p>
        </p:txBody>
      </p:sp>
    </p:spTree>
    <p:extLst>
      <p:ext uri="{BB962C8B-B14F-4D97-AF65-F5344CB8AC3E}">
        <p14:creationId xmlns:p14="http://schemas.microsoft.com/office/powerpoint/2010/main" val="53317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quot;&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156" y="581264"/>
            <a:ext cx="7143750" cy="1200150"/>
          </a:xfrm>
          <a:prstGeom prst="rect">
            <a:avLst/>
          </a:prstGeom>
        </p:spPr>
      </p:pic>
      <p:sp>
        <p:nvSpPr>
          <p:cNvPr id="2" name="Title 1"/>
          <p:cNvSpPr>
            <a:spLocks noGrp="1"/>
          </p:cNvSpPr>
          <p:nvPr>
            <p:ph type="title"/>
          </p:nvPr>
        </p:nvSpPr>
        <p:spPr>
          <a:xfrm>
            <a:off x="589966" y="1781414"/>
            <a:ext cx="10546976" cy="747858"/>
          </a:xfrm>
        </p:spPr>
        <p:txBody>
          <a:bodyPr/>
          <a:lstStyle/>
          <a:p>
            <a:r>
              <a:rPr lang="en-US" b="1" dirty="0"/>
              <a:t>We can use your help:</a:t>
            </a:r>
          </a:p>
        </p:txBody>
      </p:sp>
      <p:sp>
        <p:nvSpPr>
          <p:cNvPr id="3" name="Content Placeholder 2"/>
          <p:cNvSpPr>
            <a:spLocks noGrp="1"/>
          </p:cNvSpPr>
          <p:nvPr>
            <p:ph idx="1"/>
          </p:nvPr>
        </p:nvSpPr>
        <p:spPr>
          <a:xfrm>
            <a:off x="838200" y="2617694"/>
            <a:ext cx="10515600" cy="3515058"/>
          </a:xfrm>
        </p:spPr>
        <p:txBody>
          <a:bodyPr>
            <a:normAutofit lnSpcReduction="10000"/>
          </a:bodyPr>
          <a:lstStyle/>
          <a:p>
            <a:r>
              <a:rPr lang="en-US" dirty="0"/>
              <a:t>Get the word out to groups and individuals </a:t>
            </a:r>
          </a:p>
          <a:p>
            <a:pPr lvl="1"/>
            <a:r>
              <a:rPr lang="en-US" dirty="0"/>
              <a:t>We can provide materials to hand out and short customized trainings</a:t>
            </a:r>
          </a:p>
          <a:p>
            <a:pPr lvl="1"/>
            <a:r>
              <a:rPr lang="en-US" dirty="0"/>
              <a:t>Link to our site</a:t>
            </a:r>
          </a:p>
          <a:p>
            <a:pPr lvl="1"/>
            <a:r>
              <a:rPr lang="en-US" dirty="0"/>
              <a:t>Let us know about events</a:t>
            </a:r>
          </a:p>
          <a:p>
            <a:r>
              <a:rPr lang="en-US" dirty="0"/>
              <a:t>Help us recruit more listings</a:t>
            </a:r>
          </a:p>
          <a:p>
            <a:pPr lvl="1"/>
            <a:r>
              <a:rPr lang="en-US" dirty="0"/>
              <a:t>Reach out to your favorite landlord</a:t>
            </a:r>
          </a:p>
          <a:p>
            <a:r>
              <a:rPr lang="en-US" dirty="0"/>
              <a:t>Give us your feedback about how it is working</a:t>
            </a:r>
          </a:p>
          <a:p>
            <a:r>
              <a:rPr lang="en-US" dirty="0"/>
              <a:t>THANK YOU!</a:t>
            </a:r>
          </a:p>
          <a:p>
            <a:endParaRPr lang="en-US" dirty="0"/>
          </a:p>
          <a:p>
            <a:pPr lvl="1"/>
            <a:endParaRPr lang="en-US" dirty="0"/>
          </a:p>
        </p:txBody>
      </p:sp>
      <p:sp>
        <p:nvSpPr>
          <p:cNvPr id="6" name="Date Placeholder 5"/>
          <p:cNvSpPr>
            <a:spLocks noGrp="1"/>
          </p:cNvSpPr>
          <p:nvPr>
            <p:ph type="dt" sz="half" idx="10"/>
          </p:nvPr>
        </p:nvSpPr>
        <p:spPr/>
        <p:txBody>
          <a:bodyPr/>
          <a:lstStyle/>
          <a:p>
            <a:fld id="{19D42E08-4F32-484C-8C7C-DD5017B4FB13}" type="datetime1">
              <a:rPr lang="en-US" smtClean="0"/>
              <a:pPr/>
              <a:t>07/03/2019</a:t>
            </a:fld>
            <a:endParaRPr lang="en-US"/>
          </a:p>
        </p:txBody>
      </p:sp>
      <p:sp>
        <p:nvSpPr>
          <p:cNvPr id="7" name="Footer Placeholder 6"/>
          <p:cNvSpPr>
            <a:spLocks noGrp="1"/>
          </p:cNvSpPr>
          <p:nvPr>
            <p:ph type="ftr" sz="quarter" idx="11"/>
          </p:nvPr>
        </p:nvSpPr>
        <p:spPr/>
        <p:txBody>
          <a:bodyPr/>
          <a:lstStyle/>
          <a:p>
            <a:r>
              <a:rPr lang="en-US"/>
              <a:t>Elizabeth Fadali, Nevada Housing Division, efadali@housing.nv.gov</a:t>
            </a:r>
          </a:p>
        </p:txBody>
      </p:sp>
      <p:sp>
        <p:nvSpPr>
          <p:cNvPr id="8" name="Slide Number Placeholder 7"/>
          <p:cNvSpPr>
            <a:spLocks noGrp="1"/>
          </p:cNvSpPr>
          <p:nvPr>
            <p:ph type="sldNum" sz="quarter" idx="12"/>
          </p:nvPr>
        </p:nvSpPr>
        <p:spPr/>
        <p:txBody>
          <a:bodyPr/>
          <a:lstStyle/>
          <a:p>
            <a:fld id="{47A23399-1E1D-47A6-B5E6-83473F5225FF}" type="slidenum">
              <a:rPr lang="en-US" smtClean="0"/>
              <a:pPr/>
              <a:t>10</a:t>
            </a:fld>
            <a:endParaRPr lang="en-US"/>
          </a:p>
        </p:txBody>
      </p:sp>
    </p:spTree>
    <p:extLst>
      <p:ext uri="{BB962C8B-B14F-4D97-AF65-F5344CB8AC3E}">
        <p14:creationId xmlns:p14="http://schemas.microsoft.com/office/powerpoint/2010/main" val="226990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903290"/>
          </a:xfrm>
        </p:spPr>
        <p:txBody>
          <a:bodyPr>
            <a:normAutofit/>
          </a:bodyPr>
          <a:lstStyle/>
          <a:p>
            <a:pPr algn="ctr"/>
            <a:r>
              <a:rPr lang="en-US" b="1" dirty="0"/>
              <a:t>Contact Information:</a:t>
            </a:r>
            <a:br>
              <a:rPr lang="en-US" b="1" dirty="0"/>
            </a:br>
            <a:r>
              <a:rPr lang="en-US" sz="3100" b="1" dirty="0">
                <a:solidFill>
                  <a:schemeClr val="accent1">
                    <a:lumMod val="60000"/>
                    <a:lumOff val="40000"/>
                  </a:schemeClr>
                </a:solidFill>
              </a:rPr>
              <a:t>1.877.428.8844</a:t>
            </a:r>
            <a:br>
              <a:rPr lang="en-US" sz="3100" b="1" dirty="0">
                <a:solidFill>
                  <a:schemeClr val="accent1">
                    <a:lumMod val="60000"/>
                    <a:lumOff val="40000"/>
                  </a:schemeClr>
                </a:solidFill>
              </a:rPr>
            </a:br>
            <a:r>
              <a:rPr lang="en-US" altLang="en-US" sz="3100" dirty="0">
                <a:solidFill>
                  <a:srgbClr val="00133B"/>
                </a:solidFill>
                <a:cs typeface="Arial" panose="020B0604020202020204" pitchFamily="34" charset="0"/>
                <a:sym typeface="Trebuchet MS" panose="020B0603020202020204" pitchFamily="34" charset="0"/>
              </a:rPr>
              <a:t>for more information and free trainings for staff</a:t>
            </a:r>
            <a:endParaRPr lang="en-US" dirty="0"/>
          </a:p>
        </p:txBody>
      </p:sp>
      <p:sp>
        <p:nvSpPr>
          <p:cNvPr id="3" name="Content Placeholder 2"/>
          <p:cNvSpPr>
            <a:spLocks noGrp="1"/>
          </p:cNvSpPr>
          <p:nvPr>
            <p:ph sz="half" idx="1"/>
          </p:nvPr>
        </p:nvSpPr>
        <p:spPr>
          <a:xfrm>
            <a:off x="838200" y="2259135"/>
            <a:ext cx="5181600" cy="1846385"/>
          </a:xfrm>
        </p:spPr>
        <p:txBody>
          <a:bodyPr>
            <a:normAutofit fontScale="92500"/>
          </a:bodyPr>
          <a:lstStyle/>
          <a:p>
            <a:pPr marL="0" indent="0" algn="ctr">
              <a:buNone/>
            </a:pPr>
            <a:r>
              <a:rPr lang="en-US" altLang="en-US" dirty="0">
                <a:solidFill>
                  <a:srgbClr val="00133B"/>
                </a:solidFill>
                <a:cs typeface="Arial" panose="020B0604020202020204" pitchFamily="34" charset="0"/>
                <a:sym typeface="Trebuchet MS" panose="020B0603020202020204" pitchFamily="34" charset="0"/>
              </a:rPr>
              <a:t> </a:t>
            </a:r>
            <a:r>
              <a:rPr lang="en-US" altLang="en-US" sz="3200" dirty="0">
                <a:solidFill>
                  <a:srgbClr val="00133B"/>
                </a:solidFill>
                <a:cs typeface="Arial" panose="020B0604020202020204" pitchFamily="34" charset="0"/>
                <a:sym typeface="Trebuchet MS" panose="020B0603020202020204" pitchFamily="34" charset="0"/>
              </a:rPr>
              <a:t>Elizabeth Fadali</a:t>
            </a:r>
          </a:p>
          <a:p>
            <a:pPr marL="0" indent="0" algn="ctr">
              <a:buNone/>
            </a:pPr>
            <a:r>
              <a:rPr lang="en-US" altLang="en-US" sz="3200" dirty="0">
                <a:solidFill>
                  <a:schemeClr val="accent2">
                    <a:lumMod val="75000"/>
                  </a:schemeClr>
                </a:solidFill>
                <a:cs typeface="Arial" panose="020B0604020202020204" pitchFamily="34" charset="0"/>
                <a:sym typeface="Trebuchet MS" panose="020B0603020202020204" pitchFamily="34" charset="0"/>
                <a:hlinkClick r:id="rId2"/>
              </a:rPr>
              <a:t>efadali@housing.nv.gov</a:t>
            </a:r>
            <a:r>
              <a:rPr lang="en-US" altLang="en-US" sz="3200" dirty="0">
                <a:solidFill>
                  <a:schemeClr val="accent2">
                    <a:lumMod val="75000"/>
                  </a:schemeClr>
                </a:solidFill>
                <a:cs typeface="Arial" panose="020B0604020202020204" pitchFamily="34" charset="0"/>
                <a:sym typeface="Trebuchet MS" panose="020B0603020202020204" pitchFamily="34" charset="0"/>
              </a:rPr>
              <a:t> </a:t>
            </a:r>
          </a:p>
          <a:p>
            <a:pPr marL="0" indent="0" algn="ctr">
              <a:buNone/>
            </a:pPr>
            <a:r>
              <a:rPr lang="en-US" altLang="en-US" sz="3200" dirty="0">
                <a:solidFill>
                  <a:srgbClr val="00133B"/>
                </a:solidFill>
                <a:cs typeface="Arial" panose="020B0604020202020204" pitchFamily="34" charset="0"/>
                <a:sym typeface="Trebuchet MS" panose="020B0603020202020204" pitchFamily="34" charset="0"/>
              </a:rPr>
              <a:t>775-687-2238</a:t>
            </a:r>
            <a:r>
              <a:rPr lang="en-US" altLang="en-US" dirty="0">
                <a:solidFill>
                  <a:srgbClr val="00133B"/>
                </a:solidFill>
                <a:cs typeface="Arial" panose="020B0604020202020204" pitchFamily="34" charset="0"/>
                <a:sym typeface="Trebuchet MS" panose="020B0603020202020204" pitchFamily="34" charset="0"/>
              </a:rPr>
              <a:t>	</a:t>
            </a:r>
            <a:endParaRPr lang="en-US" altLang="en-US" dirty="0">
              <a:solidFill>
                <a:srgbClr val="00133B"/>
              </a:solidFill>
              <a:cs typeface="Arial" panose="020B0604020202020204" pitchFamily="34" charset="0"/>
              <a:sym typeface="Trebuchet MS" panose="020B0603020202020204" pitchFamily="34" charset="0"/>
              <a:hlinkClick r:id="rId3"/>
            </a:endParaRPr>
          </a:p>
          <a:p>
            <a:endParaRPr lang="en-US" dirty="0"/>
          </a:p>
        </p:txBody>
      </p:sp>
      <p:sp>
        <p:nvSpPr>
          <p:cNvPr id="4" name="Content Placeholder 3"/>
          <p:cNvSpPr>
            <a:spLocks noGrp="1"/>
          </p:cNvSpPr>
          <p:nvPr>
            <p:ph sz="half" idx="2"/>
          </p:nvPr>
        </p:nvSpPr>
        <p:spPr>
          <a:xfrm>
            <a:off x="6019800" y="2268416"/>
            <a:ext cx="5656384" cy="1705708"/>
          </a:xfrm>
        </p:spPr>
        <p:txBody>
          <a:bodyPr>
            <a:normAutofit fontScale="92500"/>
          </a:bodyPr>
          <a:lstStyle/>
          <a:p>
            <a:pPr marL="0" indent="0" algn="ctr">
              <a:buNone/>
            </a:pPr>
            <a:r>
              <a:rPr lang="en-US" altLang="en-US" sz="3200" dirty="0">
                <a:solidFill>
                  <a:srgbClr val="00133B"/>
                </a:solidFill>
                <a:cs typeface="Arial" panose="020B0604020202020204" pitchFamily="34" charset="0"/>
                <a:sym typeface="Trebuchet MS" panose="020B0603020202020204" pitchFamily="34" charset="0"/>
              </a:rPr>
              <a:t>Sheila Roberts</a:t>
            </a:r>
          </a:p>
          <a:p>
            <a:pPr marL="0" indent="0" algn="ctr">
              <a:buNone/>
            </a:pPr>
            <a:r>
              <a:rPr lang="en-US" altLang="en-US" sz="3200" dirty="0">
                <a:solidFill>
                  <a:srgbClr val="00133B"/>
                </a:solidFill>
                <a:cs typeface="Arial" panose="020B0604020202020204" pitchFamily="34" charset="0"/>
                <a:sym typeface="Trebuchet MS" panose="020B0603020202020204" pitchFamily="34" charset="0"/>
                <a:hlinkClick r:id="rId4"/>
              </a:rPr>
              <a:t>sroberts@emphasys-software.com</a:t>
            </a:r>
            <a:r>
              <a:rPr lang="en-US" altLang="en-US" sz="3200" dirty="0">
                <a:solidFill>
                  <a:srgbClr val="00133B"/>
                </a:solidFill>
                <a:cs typeface="Arial" panose="020B0604020202020204" pitchFamily="34" charset="0"/>
                <a:sym typeface="Trebuchet MS" panose="020B0603020202020204" pitchFamily="34" charset="0"/>
              </a:rPr>
              <a:t> </a:t>
            </a:r>
          </a:p>
          <a:p>
            <a:pPr marL="0" indent="0" algn="ctr">
              <a:buNone/>
            </a:pPr>
            <a:r>
              <a:rPr lang="en-US" sz="3200" dirty="0">
                <a:solidFill>
                  <a:srgbClr val="00133B"/>
                </a:solidFill>
                <a:cs typeface="Arial" panose="020B0604020202020204" pitchFamily="34" charset="0"/>
              </a:rPr>
              <a:t>770-800-1057</a:t>
            </a:r>
            <a:r>
              <a:rPr lang="en-US" altLang="en-US" sz="3200" dirty="0">
                <a:solidFill>
                  <a:srgbClr val="00133B"/>
                </a:solidFill>
                <a:cs typeface="Arial" panose="020B0604020202020204" pitchFamily="34" charset="0"/>
                <a:sym typeface="Trebuchet MS" panose="020B0603020202020204" pitchFamily="34" charset="0"/>
              </a:rPr>
              <a:t>	</a:t>
            </a:r>
          </a:p>
        </p:txBody>
      </p:sp>
      <p:sp>
        <p:nvSpPr>
          <p:cNvPr id="5" name="Date Placeholder 4"/>
          <p:cNvSpPr>
            <a:spLocks noGrp="1"/>
          </p:cNvSpPr>
          <p:nvPr>
            <p:ph type="dt" sz="half" idx="10"/>
          </p:nvPr>
        </p:nvSpPr>
        <p:spPr/>
        <p:txBody>
          <a:bodyPr/>
          <a:lstStyle/>
          <a:p>
            <a:fld id="{6FBA368A-86AA-4FF3-BF9F-160922860735}" type="datetime1">
              <a:rPr lang="en-US" smtClean="0"/>
              <a:t>07/03/2019</a:t>
            </a:fld>
            <a:endParaRPr lang="en-US"/>
          </a:p>
        </p:txBody>
      </p:sp>
      <p:sp>
        <p:nvSpPr>
          <p:cNvPr id="6" name="Footer Placeholder 5"/>
          <p:cNvSpPr>
            <a:spLocks noGrp="1"/>
          </p:cNvSpPr>
          <p:nvPr>
            <p:ph type="ftr" sz="quarter" idx="11"/>
          </p:nvPr>
        </p:nvSpPr>
        <p:spPr/>
        <p:txBody>
          <a:bodyPr/>
          <a:lstStyle/>
          <a:p>
            <a:r>
              <a:rPr lang="en-US" dirty="0"/>
              <a:t>Elizabeth Fadali, Nevada Housing Division, efadali@housing.nv.gov</a:t>
            </a:r>
          </a:p>
        </p:txBody>
      </p:sp>
      <p:sp>
        <p:nvSpPr>
          <p:cNvPr id="7" name="Slide Number Placeholder 6"/>
          <p:cNvSpPr>
            <a:spLocks noGrp="1"/>
          </p:cNvSpPr>
          <p:nvPr>
            <p:ph type="sldNum" sz="quarter" idx="12"/>
          </p:nvPr>
        </p:nvSpPr>
        <p:spPr/>
        <p:txBody>
          <a:bodyPr/>
          <a:lstStyle/>
          <a:p>
            <a:fld id="{47A23399-1E1D-47A6-B5E6-83473F5225FF}" type="slidenum">
              <a:rPr lang="en-US" smtClean="0"/>
              <a:t>11</a:t>
            </a:fld>
            <a:endParaRPr lang="en-US"/>
          </a:p>
        </p:txBody>
      </p:sp>
      <p:sp>
        <p:nvSpPr>
          <p:cNvPr id="9" name="TextBox 8"/>
          <p:cNvSpPr txBox="1"/>
          <p:nvPr/>
        </p:nvSpPr>
        <p:spPr>
          <a:xfrm>
            <a:off x="4015154" y="3996027"/>
            <a:ext cx="3470031" cy="523220"/>
          </a:xfrm>
          <a:prstGeom prst="rect">
            <a:avLst/>
          </a:prstGeom>
          <a:noFill/>
        </p:spPr>
        <p:txBody>
          <a:bodyPr wrap="square" rtlCol="0">
            <a:spAutoFit/>
          </a:bodyPr>
          <a:lstStyle/>
          <a:p>
            <a:r>
              <a:rPr lang="en-US" sz="2800" b="1" dirty="0">
                <a:solidFill>
                  <a:schemeClr val="accent1">
                    <a:lumMod val="60000"/>
                    <a:lumOff val="40000"/>
                  </a:schemeClr>
                </a:solidFill>
                <a:hlinkClick r:id="rId5" tooltip="NVHousingSearch.org, the Nevada Housing Locator's Homepage"/>
              </a:rPr>
              <a:t>NVHousingSearch.org</a:t>
            </a:r>
            <a:endParaRPr lang="en-US" sz="2800" b="1" dirty="0">
              <a:solidFill>
                <a:schemeClr val="accent1">
                  <a:lumMod val="60000"/>
                  <a:lumOff val="40000"/>
                </a:schemeClr>
              </a:solidFill>
            </a:endParaRPr>
          </a:p>
        </p:txBody>
      </p:sp>
      <p:pic>
        <p:nvPicPr>
          <p:cNvPr id="10" name="Picture 9" descr="&quot;&quo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7995" y="4519247"/>
            <a:ext cx="3584348" cy="1692781"/>
          </a:xfrm>
          <a:prstGeom prst="rect">
            <a:avLst/>
          </a:prstGeom>
        </p:spPr>
      </p:pic>
    </p:spTree>
    <p:extLst>
      <p:ext uri="{BB962C8B-B14F-4D97-AF65-F5344CB8AC3E}">
        <p14:creationId xmlns:p14="http://schemas.microsoft.com/office/powerpoint/2010/main" val="175063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Overview of NVHousingSearch.org</a:t>
            </a:r>
          </a:p>
        </p:txBody>
      </p:sp>
      <p:sp>
        <p:nvSpPr>
          <p:cNvPr id="11" name="Content Placeholder 10"/>
          <p:cNvSpPr>
            <a:spLocks noGrp="1"/>
          </p:cNvSpPr>
          <p:nvPr>
            <p:ph idx="1"/>
          </p:nvPr>
        </p:nvSpPr>
        <p:spPr>
          <a:xfrm>
            <a:off x="838200" y="1477108"/>
            <a:ext cx="10515600" cy="4699855"/>
          </a:xfrm>
        </p:spPr>
        <p:txBody>
          <a:bodyPr>
            <a:normAutofit fontScale="85000" lnSpcReduction="20000"/>
          </a:bodyPr>
          <a:lstStyle/>
          <a:p>
            <a:pPr marL="0">
              <a:lnSpc>
                <a:spcPct val="110000"/>
              </a:lnSpc>
              <a:buSzPct val="100000"/>
            </a:pPr>
            <a:r>
              <a:rPr lang="en-US" altLang="en-US" dirty="0">
                <a:cs typeface="Arial" panose="020B0604020202020204" pitchFamily="34" charset="0"/>
                <a:sym typeface="Helvetica" panose="020B0604020202020204" pitchFamily="34" charset="0"/>
              </a:rPr>
              <a:t>Statewide service helping landlords and tenants find each other </a:t>
            </a:r>
            <a:endParaRPr lang="en-US" altLang="en-US" sz="2000" dirty="0">
              <a:cs typeface="Arial" panose="020B0604020202020204" pitchFamily="34" charset="0"/>
              <a:sym typeface="Helvetica" panose="020B0604020202020204" pitchFamily="34" charset="0"/>
            </a:endParaRPr>
          </a:p>
          <a:p>
            <a:pPr>
              <a:lnSpc>
                <a:spcPct val="110000"/>
              </a:lnSpc>
              <a:buSzPct val="100000"/>
            </a:pPr>
            <a:r>
              <a:rPr lang="en-US" altLang="en-US" dirty="0">
                <a:cs typeface="Arial" panose="020B0604020202020204" pitchFamily="34" charset="0"/>
                <a:sym typeface="Helvetica" panose="020B0604020202020204" pitchFamily="34" charset="0"/>
              </a:rPr>
              <a:t>Free to search and list all types of rental housing: market properties, tax credit housing, single family, multi-family, mobile homes, rooms for rent </a:t>
            </a:r>
          </a:p>
          <a:p>
            <a:pPr>
              <a:lnSpc>
                <a:spcPct val="110000"/>
              </a:lnSpc>
              <a:spcBef>
                <a:spcPts val="1300"/>
              </a:spcBef>
              <a:buSzPct val="100000"/>
            </a:pPr>
            <a:r>
              <a:rPr lang="en-US" altLang="en-US" dirty="0">
                <a:cs typeface="Arial" panose="020B0604020202020204" pitchFamily="34" charset="0"/>
                <a:sym typeface="Helvetica" panose="020B0604020202020204" pitchFamily="34" charset="0"/>
              </a:rPr>
              <a:t>Available online 24-7 and also supported by a toll-free, bilingual call center, M-F, 6 a.m. to 5 p.m. PDT to reach live assistance 1-877-428-8844</a:t>
            </a:r>
          </a:p>
          <a:p>
            <a:pPr>
              <a:lnSpc>
                <a:spcPct val="110000"/>
              </a:lnSpc>
              <a:spcBef>
                <a:spcPts val="1300"/>
              </a:spcBef>
              <a:buSzPct val="100000"/>
            </a:pPr>
            <a:r>
              <a:rPr lang="en-US" altLang="en-US" dirty="0">
                <a:cs typeface="Arial" panose="020B0604020202020204" pitchFamily="34" charset="0"/>
                <a:sym typeface="Helvetica" panose="020B0604020202020204" pitchFamily="34" charset="0"/>
              </a:rPr>
              <a:t>Service is ADA Title II 508 compliant; works with assistive technology</a:t>
            </a:r>
          </a:p>
          <a:p>
            <a:pPr>
              <a:lnSpc>
                <a:spcPct val="110000"/>
              </a:lnSpc>
              <a:spcBef>
                <a:spcPts val="1300"/>
              </a:spcBef>
              <a:buSzPct val="100000"/>
            </a:pPr>
            <a:r>
              <a:rPr lang="en-US" altLang="en-US" dirty="0">
                <a:cs typeface="Arial" panose="020B0604020202020204" pitchFamily="34" charset="0"/>
                <a:sym typeface="Helvetica" panose="020B0604020202020204" pitchFamily="34" charset="0"/>
              </a:rPr>
              <a:t>Listings available by phone, fax, email and letter</a:t>
            </a:r>
          </a:p>
          <a:p>
            <a:pPr>
              <a:lnSpc>
                <a:spcPct val="110000"/>
              </a:lnSpc>
              <a:spcBef>
                <a:spcPts val="1300"/>
              </a:spcBef>
              <a:buSzPct val="100000"/>
            </a:pPr>
            <a:r>
              <a:rPr lang="en-US" altLang="en-US" dirty="0">
                <a:cs typeface="Arial" panose="020B0604020202020204" pitchFamily="34" charset="0"/>
                <a:sym typeface="Helvetica" panose="020B0604020202020204" pitchFamily="34" charset="0"/>
              </a:rPr>
              <a:t>Detailed property listings include pictures, maps</a:t>
            </a:r>
          </a:p>
          <a:p>
            <a:pPr>
              <a:lnSpc>
                <a:spcPct val="110000"/>
              </a:lnSpc>
              <a:spcBef>
                <a:spcPts val="1300"/>
              </a:spcBef>
              <a:buSzPct val="100000"/>
            </a:pPr>
            <a:r>
              <a:rPr lang="en-US" altLang="en-US" dirty="0">
                <a:cs typeface="Arial" panose="020B0604020202020204" pitchFamily="34" charset="0"/>
                <a:sym typeface="Helvetica" panose="020B0604020202020204" pitchFamily="34" charset="0"/>
              </a:rPr>
              <a:t>Easy email reminders help landlords keep information fresh</a:t>
            </a:r>
          </a:p>
          <a:p>
            <a:pPr>
              <a:lnSpc>
                <a:spcPct val="110000"/>
              </a:lnSpc>
              <a:spcBef>
                <a:spcPts val="1300"/>
              </a:spcBef>
              <a:buSzPct val="100000"/>
            </a:pPr>
            <a:r>
              <a:rPr lang="en-US" altLang="en-US" dirty="0">
                <a:cs typeface="Arial" panose="020B0604020202020204" pitchFamily="34" charset="0"/>
                <a:sym typeface="Helvetica" panose="020B0604020202020204" pitchFamily="34" charset="0"/>
              </a:rPr>
              <a:t>Established disaster housing resource</a:t>
            </a:r>
          </a:p>
          <a:p>
            <a:endParaRPr lang="en-US" dirty="0"/>
          </a:p>
        </p:txBody>
      </p:sp>
      <p:sp>
        <p:nvSpPr>
          <p:cNvPr id="2" name="Date Placeholder 1"/>
          <p:cNvSpPr>
            <a:spLocks noGrp="1"/>
          </p:cNvSpPr>
          <p:nvPr>
            <p:ph type="dt" sz="half" idx="10"/>
          </p:nvPr>
        </p:nvSpPr>
        <p:spPr/>
        <p:txBody>
          <a:bodyPr/>
          <a:lstStyle/>
          <a:p>
            <a:fld id="{802F936C-6D69-4E66-BBB2-3C2A1A034EF8}" type="datetime1">
              <a:rPr lang="en-US" smtClean="0"/>
              <a:pPr/>
              <a:t>07/03/2019</a:t>
            </a:fld>
            <a:endParaRPr lang="en-US"/>
          </a:p>
        </p:txBody>
      </p:sp>
      <p:sp>
        <p:nvSpPr>
          <p:cNvPr id="4" name="Footer Placeholder 3"/>
          <p:cNvSpPr>
            <a:spLocks noGrp="1"/>
          </p:cNvSpPr>
          <p:nvPr>
            <p:ph type="ftr" sz="quarter" idx="11"/>
          </p:nvPr>
        </p:nvSpPr>
        <p:spPr/>
        <p:txBody>
          <a:bodyPr/>
          <a:lstStyle/>
          <a:p>
            <a:r>
              <a:rPr lang="en-US"/>
              <a:t>Elizabeth Fadali, Nevada Housing Division, efadali@housing.nv.gov</a:t>
            </a:r>
            <a:endParaRPr lang="en-US" dirty="0"/>
          </a:p>
        </p:txBody>
      </p:sp>
      <p:sp>
        <p:nvSpPr>
          <p:cNvPr id="5" name="Slide Number Placeholder 4"/>
          <p:cNvSpPr>
            <a:spLocks noGrp="1"/>
          </p:cNvSpPr>
          <p:nvPr>
            <p:ph type="sldNum" sz="quarter" idx="12"/>
          </p:nvPr>
        </p:nvSpPr>
        <p:spPr/>
        <p:txBody>
          <a:bodyPr/>
          <a:lstStyle/>
          <a:p>
            <a:fld id="{47A23399-1E1D-47A6-B5E6-83473F5225FF}" type="slidenum">
              <a:rPr lang="en-US" smtClean="0"/>
              <a:pPr/>
              <a:t>2</a:t>
            </a:fld>
            <a:endParaRPr lang="en-US"/>
          </a:p>
        </p:txBody>
      </p:sp>
      <p:pic>
        <p:nvPicPr>
          <p:cNvPr id="13" name="Picture 12" descr="&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4288676"/>
            <a:ext cx="2792159" cy="1318654"/>
          </a:xfrm>
          <a:prstGeom prst="rect">
            <a:avLst/>
          </a:prstGeom>
        </p:spPr>
      </p:pic>
    </p:spTree>
    <p:extLst>
      <p:ext uri="{BB962C8B-B14F-4D97-AF65-F5344CB8AC3E}">
        <p14:creationId xmlns:p14="http://schemas.microsoft.com/office/powerpoint/2010/main" val="738467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9579"/>
          </a:xfrm>
        </p:spPr>
        <p:txBody>
          <a:bodyPr/>
          <a:lstStyle/>
          <a:p>
            <a:r>
              <a:rPr lang="en-US" b="1" dirty="0"/>
              <a:t>Example of search results</a:t>
            </a:r>
            <a:endParaRPr lang="en-US" dirty="0"/>
          </a:p>
        </p:txBody>
      </p:sp>
      <p:pic>
        <p:nvPicPr>
          <p:cNvPr id="7" name="Content Placeholder 6" descr="The screenshot shows that there are 187 property listings in Washoe County for rent range $0 to $1200 a month. The first three listings are shown in the screenshot, Taylor Park Commons, City Center Apartments and Vintage at the Crossing. Each has a picture, an address, additional comments, phone contact number, rent amount and a link that leads to a fuller description of the unit. One option shown above the 187 listings is a &quot;Refine or Restart Your Search&quot; button." title="Screenshot of NVHousingSearch.org search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3650" y="1107831"/>
            <a:ext cx="4396900" cy="5029199"/>
          </a:xfrm>
        </p:spPr>
      </p:pic>
      <p:sp>
        <p:nvSpPr>
          <p:cNvPr id="4" name="Date Placeholder 3"/>
          <p:cNvSpPr>
            <a:spLocks noGrp="1"/>
          </p:cNvSpPr>
          <p:nvPr>
            <p:ph type="dt" sz="half" idx="10"/>
          </p:nvPr>
        </p:nvSpPr>
        <p:spPr/>
        <p:txBody>
          <a:bodyPr/>
          <a:lstStyle/>
          <a:p>
            <a:fld id="{A95B0160-7090-4E54-B60B-4E7F16315DE5}" type="datetime1">
              <a:rPr lang="en-US" smtClean="0"/>
              <a:t>07/03/2019</a:t>
            </a:fld>
            <a:endParaRPr lang="en-US"/>
          </a:p>
        </p:txBody>
      </p:sp>
      <p:sp>
        <p:nvSpPr>
          <p:cNvPr id="5" name="Footer Placeholder 4"/>
          <p:cNvSpPr>
            <a:spLocks noGrp="1"/>
          </p:cNvSpPr>
          <p:nvPr>
            <p:ph type="ftr" sz="quarter" idx="11"/>
          </p:nvPr>
        </p:nvSpPr>
        <p:spPr/>
        <p:txBody>
          <a:bodyPr/>
          <a:lstStyle/>
          <a:p>
            <a:r>
              <a:rPr lang="en-US"/>
              <a:t>Elizabeth Fadali, Nevada Housing Division, efadali@housing.nv.gov</a:t>
            </a:r>
          </a:p>
        </p:txBody>
      </p:sp>
      <p:sp>
        <p:nvSpPr>
          <p:cNvPr id="6" name="Slide Number Placeholder 5"/>
          <p:cNvSpPr>
            <a:spLocks noGrp="1"/>
          </p:cNvSpPr>
          <p:nvPr>
            <p:ph type="sldNum" sz="quarter" idx="12"/>
          </p:nvPr>
        </p:nvSpPr>
        <p:spPr/>
        <p:txBody>
          <a:bodyPr/>
          <a:lstStyle/>
          <a:p>
            <a:fld id="{47A23399-1E1D-47A6-B5E6-83473F5225FF}" type="slidenum">
              <a:rPr lang="en-US" smtClean="0"/>
              <a:t>3</a:t>
            </a:fld>
            <a:endParaRPr lang="en-US"/>
          </a:p>
        </p:txBody>
      </p:sp>
    </p:spTree>
    <p:extLst>
      <p:ext uri="{BB962C8B-B14F-4D97-AF65-F5344CB8AC3E}">
        <p14:creationId xmlns:p14="http://schemas.microsoft.com/office/powerpoint/2010/main" val="395418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448236"/>
            <a:ext cx="10515600" cy="914400"/>
          </a:xfrm>
        </p:spPr>
        <p:txBody>
          <a:bodyPr>
            <a:normAutofit/>
          </a:bodyPr>
          <a:lstStyle/>
          <a:p>
            <a:pPr algn="ctr"/>
            <a:r>
              <a:rPr lang="en-US" b="1" dirty="0"/>
              <a:t>Locator background</a:t>
            </a:r>
          </a:p>
        </p:txBody>
      </p:sp>
      <p:sp>
        <p:nvSpPr>
          <p:cNvPr id="10" name="Content Placeholder 9"/>
          <p:cNvSpPr>
            <a:spLocks noGrp="1"/>
          </p:cNvSpPr>
          <p:nvPr>
            <p:ph idx="1"/>
          </p:nvPr>
        </p:nvSpPr>
        <p:spPr>
          <a:xfrm>
            <a:off x="838200" y="1362636"/>
            <a:ext cx="10515600" cy="4518211"/>
          </a:xfrm>
        </p:spPr>
        <p:txBody>
          <a:bodyPr>
            <a:normAutofit lnSpcReduction="10000"/>
          </a:bodyPr>
          <a:lstStyle/>
          <a:p>
            <a:r>
              <a:rPr lang="en-US" dirty="0"/>
              <a:t>In 2009  Nevada Housing Division was mandated by the legislature to create and maintain a state-wide low income housing database (NRS 319.143).</a:t>
            </a:r>
          </a:p>
          <a:p>
            <a:r>
              <a:rPr lang="en-US" dirty="0"/>
              <a:t>NVHousingSearch.org is a part of the effort to meet this mandate.</a:t>
            </a:r>
          </a:p>
          <a:p>
            <a:r>
              <a:rPr lang="en-US" dirty="0"/>
              <a:t>Service launched in September of 2014</a:t>
            </a:r>
          </a:p>
          <a:p>
            <a:r>
              <a:rPr lang="en-US" dirty="0"/>
              <a:t>Over 45,000 units are represented in the listings as of June 2019 and the website hosted over 74,000 searches last year</a:t>
            </a:r>
          </a:p>
          <a:p>
            <a:r>
              <a:rPr lang="en-US" dirty="0"/>
              <a:t>As of 2015 new tax credit properties were required to list in NVHousingSearch.org</a:t>
            </a:r>
          </a:p>
          <a:p>
            <a:r>
              <a:rPr lang="en-US" dirty="0"/>
              <a:t>In June 2019 SB 104 passed and moved responsibility for the “locator statute” from Aging and Disability Services to the Housing Division.</a:t>
            </a:r>
          </a:p>
        </p:txBody>
      </p:sp>
      <p:sp>
        <p:nvSpPr>
          <p:cNvPr id="2" name="Date Placeholder 1"/>
          <p:cNvSpPr>
            <a:spLocks noGrp="1"/>
          </p:cNvSpPr>
          <p:nvPr>
            <p:ph type="dt" sz="half" idx="10"/>
          </p:nvPr>
        </p:nvSpPr>
        <p:spPr/>
        <p:txBody>
          <a:bodyPr/>
          <a:lstStyle/>
          <a:p>
            <a:fld id="{C0B47FCC-6646-4114-8F9A-0C934A54A99F}" type="datetime1">
              <a:rPr lang="en-US" smtClean="0"/>
              <a:pPr/>
              <a:t>07/03/2019</a:t>
            </a:fld>
            <a:endParaRPr lang="en-US"/>
          </a:p>
        </p:txBody>
      </p:sp>
      <p:sp>
        <p:nvSpPr>
          <p:cNvPr id="3" name="Footer Placeholder 2"/>
          <p:cNvSpPr>
            <a:spLocks noGrp="1"/>
          </p:cNvSpPr>
          <p:nvPr>
            <p:ph type="ftr" sz="quarter" idx="11"/>
          </p:nvPr>
        </p:nvSpPr>
        <p:spPr/>
        <p:txBody>
          <a:bodyPr/>
          <a:lstStyle/>
          <a:p>
            <a:r>
              <a:rPr lang="en-US"/>
              <a:t>Elizabeth Fadali, Nevada Housing Division, efadali@housing.nv.gov</a:t>
            </a:r>
          </a:p>
        </p:txBody>
      </p:sp>
      <p:sp>
        <p:nvSpPr>
          <p:cNvPr id="4" name="Slide Number Placeholder 3"/>
          <p:cNvSpPr>
            <a:spLocks noGrp="1"/>
          </p:cNvSpPr>
          <p:nvPr>
            <p:ph type="sldNum" sz="quarter" idx="12"/>
          </p:nvPr>
        </p:nvSpPr>
        <p:spPr/>
        <p:txBody>
          <a:bodyPr/>
          <a:lstStyle/>
          <a:p>
            <a:fld id="{47A23399-1E1D-47A6-B5E6-83473F5225FF}" type="slidenum">
              <a:rPr lang="en-US" smtClean="0"/>
              <a:pPr/>
              <a:t>4</a:t>
            </a:fld>
            <a:endParaRPr lang="en-US" dirty="0"/>
          </a:p>
        </p:txBody>
      </p:sp>
    </p:spTree>
    <p:extLst>
      <p:ext uri="{BB962C8B-B14F-4D97-AF65-F5344CB8AC3E}">
        <p14:creationId xmlns:p14="http://schemas.microsoft.com/office/powerpoint/2010/main" val="393326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NRS 319.267 now a part of NRS 319.143</a:t>
            </a:r>
          </a:p>
        </p:txBody>
      </p:sp>
      <p:sp>
        <p:nvSpPr>
          <p:cNvPr id="3" name="Content Placeholder 2"/>
          <p:cNvSpPr>
            <a:spLocks noGrp="1"/>
          </p:cNvSpPr>
          <p:nvPr>
            <p:ph idx="1"/>
          </p:nvPr>
        </p:nvSpPr>
        <p:spPr>
          <a:xfrm>
            <a:off x="838200" y="1690689"/>
            <a:ext cx="10515600" cy="4094650"/>
          </a:xfrm>
        </p:spPr>
        <p:txBody>
          <a:bodyPr/>
          <a:lstStyle/>
          <a:p>
            <a:pPr marL="0" indent="0">
              <a:buNone/>
            </a:pPr>
            <a:r>
              <a:rPr lang="en-US" sz="3200" dirty="0"/>
              <a:t>If an owner of multifamily residential housing that is offered for rent or lease in this State and is:  </a:t>
            </a:r>
          </a:p>
          <a:p>
            <a:pPr lvl="1"/>
            <a:r>
              <a:rPr lang="en-US" sz="2800" dirty="0"/>
              <a:t>(a) Accessible to persons with disabilities; and </a:t>
            </a:r>
          </a:p>
          <a:p>
            <a:pPr lvl="1"/>
            <a:r>
              <a:rPr lang="en-US" sz="2800" dirty="0"/>
              <a:t>(b) Affordable housing, as defined in NRS 278.0105,  has received any loan, grant or contribution for the multifamily residential housing from the Federal Government or the State, the owner shall, not less than quarterly, report to the Division information concerning each unit of the multifamily residential housing that is available and suitable for use by a person with a disability.</a:t>
            </a:r>
          </a:p>
        </p:txBody>
      </p:sp>
      <p:sp>
        <p:nvSpPr>
          <p:cNvPr id="4" name="Date Placeholder 3"/>
          <p:cNvSpPr>
            <a:spLocks noGrp="1"/>
          </p:cNvSpPr>
          <p:nvPr>
            <p:ph type="dt" sz="half" idx="10"/>
          </p:nvPr>
        </p:nvSpPr>
        <p:spPr/>
        <p:txBody>
          <a:bodyPr/>
          <a:lstStyle/>
          <a:p>
            <a:fld id="{A95B0160-7090-4E54-B60B-4E7F16315DE5}" type="datetime1">
              <a:rPr lang="en-US" smtClean="0"/>
              <a:t>07/03/2019</a:t>
            </a:fld>
            <a:endParaRPr lang="en-US"/>
          </a:p>
        </p:txBody>
      </p:sp>
      <p:sp>
        <p:nvSpPr>
          <p:cNvPr id="5" name="Footer Placeholder 4"/>
          <p:cNvSpPr>
            <a:spLocks noGrp="1"/>
          </p:cNvSpPr>
          <p:nvPr>
            <p:ph type="ftr" sz="quarter" idx="11"/>
          </p:nvPr>
        </p:nvSpPr>
        <p:spPr/>
        <p:txBody>
          <a:bodyPr/>
          <a:lstStyle/>
          <a:p>
            <a:r>
              <a:rPr lang="en-US"/>
              <a:t>Elizabeth Fadali, Nevada Housing Division, efadali@housing.nv.gov</a:t>
            </a:r>
          </a:p>
        </p:txBody>
      </p:sp>
      <p:sp>
        <p:nvSpPr>
          <p:cNvPr id="6" name="Slide Number Placeholder 5"/>
          <p:cNvSpPr>
            <a:spLocks noGrp="1"/>
          </p:cNvSpPr>
          <p:nvPr>
            <p:ph type="sldNum" sz="quarter" idx="12"/>
          </p:nvPr>
        </p:nvSpPr>
        <p:spPr/>
        <p:txBody>
          <a:bodyPr/>
          <a:lstStyle/>
          <a:p>
            <a:fld id="{47A23399-1E1D-47A6-B5E6-83473F5225FF}" type="slidenum">
              <a:rPr lang="en-US" smtClean="0"/>
              <a:t>5</a:t>
            </a:fld>
            <a:endParaRPr lang="en-US"/>
          </a:p>
        </p:txBody>
      </p:sp>
    </p:spTree>
    <p:extLst>
      <p:ext uri="{BB962C8B-B14F-4D97-AF65-F5344CB8AC3E}">
        <p14:creationId xmlns:p14="http://schemas.microsoft.com/office/powerpoint/2010/main" val="1272904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2357"/>
          </a:xfrm>
        </p:spPr>
        <p:txBody>
          <a:bodyPr/>
          <a:lstStyle/>
          <a:p>
            <a:r>
              <a:rPr lang="en-US" b="1" dirty="0"/>
              <a:t>Some new features</a:t>
            </a:r>
          </a:p>
        </p:txBody>
      </p:sp>
      <p:sp>
        <p:nvSpPr>
          <p:cNvPr id="3" name="Content Placeholder 2"/>
          <p:cNvSpPr>
            <a:spLocks noGrp="1"/>
          </p:cNvSpPr>
          <p:nvPr>
            <p:ph idx="1"/>
          </p:nvPr>
        </p:nvSpPr>
        <p:spPr>
          <a:xfrm>
            <a:off x="981635" y="1147482"/>
            <a:ext cx="10515600" cy="4016188"/>
          </a:xfrm>
        </p:spPr>
        <p:txBody>
          <a:bodyPr/>
          <a:lstStyle/>
          <a:p>
            <a:r>
              <a:rPr lang="en-US" dirty="0"/>
              <a:t>Responsive design for laptops, tablets and phones</a:t>
            </a:r>
          </a:p>
          <a:p>
            <a:r>
              <a:rPr lang="en-US" dirty="0"/>
              <a:t>Automatic uploading of rent and vacancy information for Entrada property management software</a:t>
            </a:r>
          </a:p>
          <a:p>
            <a:r>
              <a:rPr lang="en-US" dirty="0"/>
              <a:t>New easier to fill out data entry form for landlords</a:t>
            </a:r>
          </a:p>
          <a:p>
            <a:r>
              <a:rPr lang="en-US" dirty="0"/>
              <a:t>New email reminders for easier updating</a:t>
            </a:r>
          </a:p>
          <a:p>
            <a:r>
              <a:rPr lang="en-US" dirty="0"/>
              <a:t>Map-list toggle, standard-detailed toggle</a:t>
            </a:r>
          </a:p>
          <a:p>
            <a:r>
              <a:rPr lang="en-US" dirty="0"/>
              <a:t>Blog includes stories about new and rehabbed affordable properties</a:t>
            </a:r>
          </a:p>
          <a:p>
            <a:r>
              <a:rPr lang="en-US" dirty="0"/>
              <a:t>Will have new search bar</a:t>
            </a:r>
          </a:p>
          <a:p>
            <a:endParaRPr lang="en-US" dirty="0"/>
          </a:p>
        </p:txBody>
      </p:sp>
      <p:sp>
        <p:nvSpPr>
          <p:cNvPr id="4" name="Date Placeholder 3"/>
          <p:cNvSpPr>
            <a:spLocks noGrp="1"/>
          </p:cNvSpPr>
          <p:nvPr>
            <p:ph type="dt" sz="half" idx="10"/>
          </p:nvPr>
        </p:nvSpPr>
        <p:spPr/>
        <p:txBody>
          <a:bodyPr/>
          <a:lstStyle/>
          <a:p>
            <a:fld id="{8BB26B12-CAEE-4397-9B29-B5DB9D98CB91}" type="datetime1">
              <a:rPr lang="en-US" smtClean="0"/>
              <a:pPr/>
              <a:t>07/03/2019</a:t>
            </a:fld>
            <a:endParaRPr lang="en-US"/>
          </a:p>
        </p:txBody>
      </p:sp>
      <p:sp>
        <p:nvSpPr>
          <p:cNvPr id="5" name="Footer Placeholder 4"/>
          <p:cNvSpPr>
            <a:spLocks noGrp="1"/>
          </p:cNvSpPr>
          <p:nvPr>
            <p:ph type="ftr" sz="quarter" idx="11"/>
          </p:nvPr>
        </p:nvSpPr>
        <p:spPr/>
        <p:txBody>
          <a:bodyPr/>
          <a:lstStyle/>
          <a:p>
            <a:r>
              <a:rPr lang="en-US"/>
              <a:t>Elizabeth Fadali, Nevada Housing Division, efadali@housing.nv.gov</a:t>
            </a:r>
          </a:p>
        </p:txBody>
      </p:sp>
      <p:sp>
        <p:nvSpPr>
          <p:cNvPr id="6" name="Slide Number Placeholder 5"/>
          <p:cNvSpPr>
            <a:spLocks noGrp="1"/>
          </p:cNvSpPr>
          <p:nvPr>
            <p:ph type="sldNum" sz="quarter" idx="12"/>
          </p:nvPr>
        </p:nvSpPr>
        <p:spPr/>
        <p:txBody>
          <a:bodyPr/>
          <a:lstStyle/>
          <a:p>
            <a:fld id="{47A23399-1E1D-47A6-B5E6-83473F5225FF}" type="slidenum">
              <a:rPr lang="en-US" smtClean="0"/>
              <a:pPr/>
              <a:t>6</a:t>
            </a:fld>
            <a:endParaRPr lang="en-US"/>
          </a:p>
        </p:txBody>
      </p:sp>
      <p:pic>
        <p:nvPicPr>
          <p:cNvPr id="13" name="Picture 12" descr="&quot;&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871" y="5188510"/>
            <a:ext cx="2238375" cy="571500"/>
          </a:xfrm>
          <a:prstGeom prst="rect">
            <a:avLst/>
          </a:prstGeom>
        </p:spPr>
      </p:pic>
    </p:spTree>
    <p:extLst>
      <p:ext uri="{BB962C8B-B14F-4D97-AF65-F5344CB8AC3E}">
        <p14:creationId xmlns:p14="http://schemas.microsoft.com/office/powerpoint/2010/main" val="211423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One-stop shop for Nevada affordable housing</a:t>
            </a:r>
          </a:p>
        </p:txBody>
      </p:sp>
      <p:sp>
        <p:nvSpPr>
          <p:cNvPr id="3" name="Content Placeholder 2"/>
          <p:cNvSpPr>
            <a:spLocks noGrp="1"/>
          </p:cNvSpPr>
          <p:nvPr>
            <p:ph idx="1"/>
          </p:nvPr>
        </p:nvSpPr>
        <p:spPr>
          <a:xfrm>
            <a:off x="838200" y="1413249"/>
            <a:ext cx="10515600" cy="4162799"/>
          </a:xfrm>
        </p:spPr>
        <p:txBody>
          <a:bodyPr>
            <a:normAutofit fontScale="92500" lnSpcReduction="10000"/>
          </a:bodyPr>
          <a:lstStyle/>
          <a:p>
            <a:r>
              <a:rPr lang="en-US" dirty="0"/>
              <a:t>261 of 267 tax credit properties listed (not including TC properties under construction)</a:t>
            </a:r>
          </a:p>
          <a:p>
            <a:r>
              <a:rPr lang="en-US" dirty="0"/>
              <a:t>60 of 62 private properties with HUD project based rental assistance listed</a:t>
            </a:r>
          </a:p>
          <a:p>
            <a:r>
              <a:rPr lang="en-US" dirty="0"/>
              <a:t>64 of 64 private properties with USDA RD properties listed</a:t>
            </a:r>
          </a:p>
          <a:p>
            <a:r>
              <a:rPr lang="en-US" dirty="0"/>
              <a:t>22 of 37 public housing properties (not including single family with PBV)</a:t>
            </a:r>
          </a:p>
          <a:p>
            <a:r>
              <a:rPr lang="en-US" dirty="0"/>
              <a:t>25 of 42 other affordable subsidized properties</a:t>
            </a:r>
          </a:p>
          <a:p>
            <a:r>
              <a:rPr lang="en-US" dirty="0"/>
              <a:t>Bottom line: 356 of 396 of Nevada’s subsidized multi-family housing listed</a:t>
            </a:r>
          </a:p>
          <a:p>
            <a:r>
              <a:rPr lang="en-US" dirty="0"/>
              <a:t>32,000 units of mixed income or affordable housing</a:t>
            </a:r>
          </a:p>
          <a:p>
            <a:r>
              <a:rPr lang="en-US" dirty="0"/>
              <a:t>Over 13,000 private market units including single family, mobile homes and apartments</a:t>
            </a:r>
          </a:p>
        </p:txBody>
      </p:sp>
      <p:sp>
        <p:nvSpPr>
          <p:cNvPr id="4" name="Date Placeholder 3"/>
          <p:cNvSpPr>
            <a:spLocks noGrp="1"/>
          </p:cNvSpPr>
          <p:nvPr>
            <p:ph type="dt" sz="half" idx="10"/>
          </p:nvPr>
        </p:nvSpPr>
        <p:spPr/>
        <p:txBody>
          <a:bodyPr/>
          <a:lstStyle/>
          <a:p>
            <a:fld id="{828E5632-E955-47D1-8264-37B39B5D6BB8}" type="datetime1">
              <a:rPr lang="en-US" smtClean="0"/>
              <a:pPr/>
              <a:t>07/03/2019</a:t>
            </a:fld>
            <a:endParaRPr lang="en-US"/>
          </a:p>
        </p:txBody>
      </p:sp>
      <p:sp>
        <p:nvSpPr>
          <p:cNvPr id="5" name="Footer Placeholder 4"/>
          <p:cNvSpPr>
            <a:spLocks noGrp="1"/>
          </p:cNvSpPr>
          <p:nvPr>
            <p:ph type="ftr" sz="quarter" idx="11"/>
          </p:nvPr>
        </p:nvSpPr>
        <p:spPr/>
        <p:txBody>
          <a:bodyPr/>
          <a:lstStyle/>
          <a:p>
            <a:r>
              <a:rPr lang="en-US"/>
              <a:t>Elizabeth Fadali, Nevada Housing Division, efadali@housing.nv.gov</a:t>
            </a:r>
          </a:p>
        </p:txBody>
      </p:sp>
      <p:sp>
        <p:nvSpPr>
          <p:cNvPr id="6" name="Slide Number Placeholder 5"/>
          <p:cNvSpPr>
            <a:spLocks noGrp="1"/>
          </p:cNvSpPr>
          <p:nvPr>
            <p:ph type="sldNum" sz="quarter" idx="12"/>
          </p:nvPr>
        </p:nvSpPr>
        <p:spPr/>
        <p:txBody>
          <a:bodyPr/>
          <a:lstStyle/>
          <a:p>
            <a:fld id="{47A23399-1E1D-47A6-B5E6-83473F5225FF}" type="slidenum">
              <a:rPr lang="en-US" smtClean="0"/>
              <a:pPr/>
              <a:t>7</a:t>
            </a:fld>
            <a:endParaRPr lang="en-US" dirty="0"/>
          </a:p>
        </p:txBody>
      </p:sp>
      <p:pic>
        <p:nvPicPr>
          <p:cNvPr id="13" name="Picture 12" descr="&quot;&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447" y="5576048"/>
            <a:ext cx="2238375" cy="571500"/>
          </a:xfrm>
          <a:prstGeom prst="rect">
            <a:avLst/>
          </a:prstGeom>
        </p:spPr>
      </p:pic>
    </p:spTree>
    <p:extLst>
      <p:ext uri="{BB962C8B-B14F-4D97-AF65-F5344CB8AC3E}">
        <p14:creationId xmlns:p14="http://schemas.microsoft.com/office/powerpoint/2010/main" val="71125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Accessibility </a:t>
            </a:r>
            <a:br>
              <a:rPr lang="en-US" b="1" dirty="0"/>
            </a:br>
            <a:r>
              <a:rPr lang="en-US" b="1" dirty="0"/>
              <a:t>features sample</a:t>
            </a:r>
            <a:endParaRPr lang="en-US" dirty="0"/>
          </a:p>
        </p:txBody>
      </p:sp>
      <p:sp>
        <p:nvSpPr>
          <p:cNvPr id="4" name="Text Placeholder 3"/>
          <p:cNvSpPr>
            <a:spLocks noGrp="1"/>
          </p:cNvSpPr>
          <p:nvPr>
            <p:ph type="body" sz="half" idx="2"/>
          </p:nvPr>
        </p:nvSpPr>
        <p:spPr>
          <a:xfrm>
            <a:off x="839788" y="2057400"/>
            <a:ext cx="3198812" cy="3811588"/>
          </a:xfrm>
        </p:spPr>
        <p:txBody>
          <a:bodyPr/>
          <a:lstStyle/>
          <a:p>
            <a:endParaRPr lang="en-US" altLang="en-US" dirty="0">
              <a:sym typeface="Helvetica" panose="020B0604020202020204" pitchFamily="34" charset="0"/>
            </a:endParaRPr>
          </a:p>
          <a:p>
            <a:r>
              <a:rPr lang="en-US" altLang="en-US" sz="2000" dirty="0">
                <a:sym typeface="Helvetica" panose="020B0604020202020204" pitchFamily="34" charset="0"/>
              </a:rPr>
              <a:t>Available Nevada housing units with accessibility characteristics June 4, 2019</a:t>
            </a:r>
          </a:p>
          <a:p>
            <a:endParaRPr lang="en-US" dirty="0"/>
          </a:p>
          <a:p>
            <a:endParaRPr lang="en-US" dirty="0"/>
          </a:p>
        </p:txBody>
      </p:sp>
      <p:sp>
        <p:nvSpPr>
          <p:cNvPr id="5" name="Date Placeholder 4"/>
          <p:cNvSpPr>
            <a:spLocks noGrp="1"/>
          </p:cNvSpPr>
          <p:nvPr>
            <p:ph type="dt" sz="half" idx="10"/>
          </p:nvPr>
        </p:nvSpPr>
        <p:spPr/>
        <p:txBody>
          <a:bodyPr/>
          <a:lstStyle/>
          <a:p>
            <a:fld id="{9CCE996B-1D41-4FDD-9B38-BD16D759BCBA}" type="datetime1">
              <a:rPr lang="en-US" smtClean="0"/>
              <a:t>07/03/2019</a:t>
            </a:fld>
            <a:endParaRPr lang="en-US"/>
          </a:p>
        </p:txBody>
      </p:sp>
      <p:sp>
        <p:nvSpPr>
          <p:cNvPr id="6" name="Footer Placeholder 5"/>
          <p:cNvSpPr>
            <a:spLocks noGrp="1"/>
          </p:cNvSpPr>
          <p:nvPr>
            <p:ph type="ftr" sz="quarter" idx="11"/>
          </p:nvPr>
        </p:nvSpPr>
        <p:spPr/>
        <p:txBody>
          <a:bodyPr/>
          <a:lstStyle/>
          <a:p>
            <a:r>
              <a:rPr lang="en-US"/>
              <a:t>Elizabeth Fadali, Nevada Housing Division, efadali@housing.nv.gov</a:t>
            </a:r>
          </a:p>
        </p:txBody>
      </p:sp>
      <p:sp>
        <p:nvSpPr>
          <p:cNvPr id="7" name="Slide Number Placeholder 6"/>
          <p:cNvSpPr>
            <a:spLocks noGrp="1"/>
          </p:cNvSpPr>
          <p:nvPr>
            <p:ph type="sldNum" sz="quarter" idx="12"/>
          </p:nvPr>
        </p:nvSpPr>
        <p:spPr/>
        <p:txBody>
          <a:bodyPr/>
          <a:lstStyle/>
          <a:p>
            <a:fld id="{47A23399-1E1D-47A6-B5E6-83473F5225FF}" type="slidenum">
              <a:rPr lang="en-US" smtClean="0"/>
              <a:t>8</a:t>
            </a:fld>
            <a:endParaRPr lang="en-US"/>
          </a:p>
        </p:txBody>
      </p:sp>
      <p:pic>
        <p:nvPicPr>
          <p:cNvPr id="8" name="Picture 7"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424237"/>
            <a:ext cx="2381250" cy="2381250"/>
          </a:xfrm>
          <a:prstGeom prst="rect">
            <a:avLst/>
          </a:prstGeom>
        </p:spPr>
      </p:pic>
      <p:graphicFrame>
        <p:nvGraphicFramePr>
          <p:cNvPr id="12" name="Content Placeholder 11" descr="NVHousingSearch.org locator is able to collect 32 different accessibility attributes from landlords. This graph gives the number of currently available units for a sampling of 13 of these attributes. For there are 320 available units that are marked yes for &quot;within paratransit route&quot;, 55 with accessible flooring material, 85 with &quot;unit parking accessible&quot;, 118 with an accessible stove, 29 with automatic entry, 165 for &quot;doors have lever handles&quot;, 3 with &quot;bathroom has a t-turn or 60 inch turning circle&quot;, 22 &quot;bathroom has a roll-in shower&quot;, 52 for &quot;bathroom has grab bars&quot;, 4 for &quot;kitchen counter minimum knee space 27 inches&quot;,  435 available units with wide doors, 444 with accessible entry and 80 with strobe fire alarms." title="Sample of NVHousingSearch accessibility features: available units"/>
          <p:cNvGraphicFramePr>
            <a:graphicFrameLocks noGrp="1"/>
          </p:cNvGraphicFramePr>
          <p:nvPr>
            <p:ph idx="1"/>
            <p:extLst>
              <p:ext uri="{D42A27DB-BD31-4B8C-83A1-F6EECF244321}">
                <p14:modId xmlns:p14="http://schemas.microsoft.com/office/powerpoint/2010/main" val="3314727943"/>
              </p:ext>
            </p:extLst>
          </p:nvPr>
        </p:nvGraphicFramePr>
        <p:xfrm>
          <a:off x="4038600" y="825910"/>
          <a:ext cx="7538883" cy="51471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307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435" y="2034334"/>
            <a:ext cx="5392047" cy="616226"/>
          </a:xfrm>
        </p:spPr>
        <p:txBody>
          <a:bodyPr>
            <a:noAutofit/>
          </a:bodyPr>
          <a:lstStyle/>
          <a:p>
            <a:r>
              <a:rPr lang="en-US" sz="4000" b="1" dirty="0">
                <a:latin typeface="Calibri" panose="020F0502020204030204" pitchFamily="34" charset="0"/>
              </a:rPr>
              <a:t>Toll-Free Call Center</a:t>
            </a:r>
            <a:endParaRPr lang="en-US" sz="4000" dirty="0"/>
          </a:p>
        </p:txBody>
      </p:sp>
      <p:pic>
        <p:nvPicPr>
          <p:cNvPr id="8" name="Content Placeholder 7" descr="Smiling woman with telephone headset looks toward the camera. She is holding a print-out and a computer and keyboard are on her desk." title="Socialserve call center staff memb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6008" y="2154889"/>
            <a:ext cx="3676207" cy="3651821"/>
          </a:xfrm>
        </p:spPr>
      </p:pic>
      <p:sp>
        <p:nvSpPr>
          <p:cNvPr id="4" name="Text Placeholder 3"/>
          <p:cNvSpPr>
            <a:spLocks noGrp="1"/>
          </p:cNvSpPr>
          <p:nvPr>
            <p:ph type="body" sz="half" idx="2"/>
          </p:nvPr>
        </p:nvSpPr>
        <p:spPr>
          <a:xfrm>
            <a:off x="5329415" y="2838118"/>
            <a:ext cx="6281531" cy="3518232"/>
          </a:xfrm>
        </p:spPr>
        <p:txBody>
          <a:bodyPr>
            <a:normAutofit/>
          </a:bodyPr>
          <a:lstStyle/>
          <a:p>
            <a:pPr marL="457200" indent="-457200">
              <a:buFont typeface="Arial" panose="020B0604020202020204" pitchFamily="34" charset="0"/>
              <a:buChar char="•"/>
            </a:pPr>
            <a:r>
              <a:rPr lang="en-US" sz="2800" dirty="0">
                <a:latin typeface="Calibri" panose="020F0502020204030204" pitchFamily="34" charset="0"/>
              </a:rPr>
              <a:t>Connecting tenants with housing</a:t>
            </a:r>
          </a:p>
          <a:p>
            <a:pPr marL="457200" indent="-457200">
              <a:buFont typeface="Arial" panose="020B0604020202020204" pitchFamily="34" charset="0"/>
              <a:buChar char="•"/>
            </a:pPr>
            <a:r>
              <a:rPr lang="en-US" sz="2800" dirty="0">
                <a:latin typeface="Calibri" panose="020F0502020204030204" pitchFamily="34" charset="0"/>
              </a:rPr>
              <a:t>Helping landlords add and update listings</a:t>
            </a:r>
          </a:p>
          <a:p>
            <a:pPr marL="457200" indent="-457200">
              <a:buFont typeface="Arial" panose="020B0604020202020204" pitchFamily="34" charset="0"/>
              <a:buChar char="•"/>
            </a:pPr>
            <a:r>
              <a:rPr lang="en-US" sz="2800" dirty="0">
                <a:latin typeface="Calibri" panose="020F0502020204030204" pitchFamily="34" charset="0"/>
              </a:rPr>
              <a:t>No limits on call times: callers receive as much assistance as they need</a:t>
            </a:r>
          </a:p>
          <a:p>
            <a:pPr marL="457200" indent="-457200">
              <a:buFont typeface="Arial" panose="020B0604020202020204" pitchFamily="34" charset="0"/>
              <a:buChar char="•"/>
            </a:pPr>
            <a:r>
              <a:rPr lang="en-US" sz="2800" dirty="0">
                <a:latin typeface="Calibri" panose="020F0502020204030204" pitchFamily="34" charset="0"/>
              </a:rPr>
              <a:t>Monday - Friday, 6 a.m. - 5 p.m. Pacific</a:t>
            </a:r>
          </a:p>
          <a:p>
            <a:pPr marL="457200" indent="-457200">
              <a:buFont typeface="Arial" panose="020B0604020202020204" pitchFamily="34" charset="0"/>
              <a:buChar char="•"/>
            </a:pPr>
            <a:r>
              <a:rPr lang="en-US" sz="2800" dirty="0">
                <a:latin typeface="Calibri" panose="020F0502020204030204" pitchFamily="34" charset="0"/>
              </a:rPr>
              <a:t>1-877-428-8844</a:t>
            </a:r>
          </a:p>
          <a:p>
            <a:endParaRPr lang="en-US" dirty="0"/>
          </a:p>
        </p:txBody>
      </p:sp>
      <p:sp>
        <p:nvSpPr>
          <p:cNvPr id="5" name="Date Placeholder 4"/>
          <p:cNvSpPr>
            <a:spLocks noGrp="1"/>
          </p:cNvSpPr>
          <p:nvPr>
            <p:ph type="dt" sz="half" idx="10"/>
          </p:nvPr>
        </p:nvSpPr>
        <p:spPr/>
        <p:txBody>
          <a:bodyPr/>
          <a:lstStyle/>
          <a:p>
            <a:fld id="{9CCE996B-1D41-4FDD-9B38-BD16D759BCBA}" type="datetime1">
              <a:rPr lang="en-US" smtClean="0"/>
              <a:t>07/03/2019</a:t>
            </a:fld>
            <a:endParaRPr lang="en-US"/>
          </a:p>
        </p:txBody>
      </p:sp>
      <p:sp>
        <p:nvSpPr>
          <p:cNvPr id="6" name="Footer Placeholder 5"/>
          <p:cNvSpPr>
            <a:spLocks noGrp="1"/>
          </p:cNvSpPr>
          <p:nvPr>
            <p:ph type="ftr" sz="quarter" idx="11"/>
          </p:nvPr>
        </p:nvSpPr>
        <p:spPr/>
        <p:txBody>
          <a:bodyPr/>
          <a:lstStyle/>
          <a:p>
            <a:r>
              <a:rPr lang="en-US"/>
              <a:t>Elizabeth Fadali, Nevada Housing Division, efadali@housing.nv.gov</a:t>
            </a:r>
          </a:p>
        </p:txBody>
      </p:sp>
      <p:sp>
        <p:nvSpPr>
          <p:cNvPr id="7" name="Slide Number Placeholder 6"/>
          <p:cNvSpPr>
            <a:spLocks noGrp="1"/>
          </p:cNvSpPr>
          <p:nvPr>
            <p:ph type="sldNum" sz="quarter" idx="12"/>
          </p:nvPr>
        </p:nvSpPr>
        <p:spPr/>
        <p:txBody>
          <a:bodyPr/>
          <a:lstStyle/>
          <a:p>
            <a:fld id="{47A23399-1E1D-47A6-B5E6-83473F5225FF}" type="slidenum">
              <a:rPr lang="en-US" smtClean="0"/>
              <a:t>9</a:t>
            </a:fld>
            <a:endParaRPr lang="en-US"/>
          </a:p>
        </p:txBody>
      </p:sp>
      <p:pic>
        <p:nvPicPr>
          <p:cNvPr id="9" name="Picture 8" descr="&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1650" y="217416"/>
            <a:ext cx="6553486" cy="1629360"/>
          </a:xfrm>
          <a:prstGeom prst="rect">
            <a:avLst/>
          </a:prstGeom>
        </p:spPr>
      </p:pic>
    </p:spTree>
    <p:extLst>
      <p:ext uri="{BB962C8B-B14F-4D97-AF65-F5344CB8AC3E}">
        <p14:creationId xmlns:p14="http://schemas.microsoft.com/office/powerpoint/2010/main" val="1406496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3638</TotalTime>
  <Words>997</Words>
  <Application>Microsoft Office PowerPoint</Application>
  <PresentationFormat>Widescreen</PresentationFormat>
  <Paragraphs>106</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NVHousingSearch.org</vt:lpstr>
      <vt:lpstr>Overview of NVHousingSearch.org</vt:lpstr>
      <vt:lpstr>Example of search results</vt:lpstr>
      <vt:lpstr>Locator background</vt:lpstr>
      <vt:lpstr>NRS 319.267 now a part of NRS 319.143</vt:lpstr>
      <vt:lpstr>Some new features</vt:lpstr>
      <vt:lpstr>One-stop shop for Nevada affordable housing</vt:lpstr>
      <vt:lpstr>Accessibility  features sample</vt:lpstr>
      <vt:lpstr>Toll-Free Call Center</vt:lpstr>
      <vt:lpstr>We can use your help:</vt:lpstr>
      <vt:lpstr>Contact Information: 1.877.428.8844 for more information and free trainings for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Fadali</dc:creator>
  <cp:lastModifiedBy>Wendy Thornley</cp:lastModifiedBy>
  <cp:revision>381</cp:revision>
  <cp:lastPrinted>2017-06-26T19:43:03Z</cp:lastPrinted>
  <dcterms:created xsi:type="dcterms:W3CDTF">2014-09-06T20:16:08Z</dcterms:created>
  <dcterms:modified xsi:type="dcterms:W3CDTF">2019-07-03T22:38:26Z</dcterms:modified>
</cp:coreProperties>
</file>