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81" r:id="rId3"/>
    <p:sldId id="320" r:id="rId4"/>
    <p:sldId id="321" r:id="rId5"/>
    <p:sldId id="322" r:id="rId6"/>
    <p:sldId id="323" r:id="rId7"/>
    <p:sldId id="325" r:id="rId8"/>
    <p:sldId id="292" r:id="rId9"/>
    <p:sldId id="280" r:id="rId10"/>
    <p:sldId id="296" r:id="rId11"/>
  </p:sldIdLst>
  <p:sldSz cx="9144000" cy="6858000" type="screen4x3"/>
  <p:notesSz cx="7010400" cy="9296400"/>
  <p:defaultText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2789" userDrawn="1">
          <p15:clr>
            <a:srgbClr val="A4A3A4"/>
          </p15:clr>
        </p15:guide>
        <p15:guide id="2" pos="2070" userDrawn="1">
          <p15:clr>
            <a:srgbClr val="A4A3A4"/>
          </p15:clr>
        </p15:guide>
        <p15:guide id="3" orient="horz" pos="2928"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7B9"/>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49" autoAdjust="0"/>
    <p:restoredTop sz="76820" autoAdjust="0"/>
  </p:normalViewPr>
  <p:slideViewPr>
    <p:cSldViewPr snapToGrid="0">
      <p:cViewPr varScale="1">
        <p:scale>
          <a:sx n="76" d="100"/>
          <a:sy n="76" d="100"/>
        </p:scale>
        <p:origin x="1878" y="114"/>
      </p:cViewPr>
      <p:guideLst>
        <p:guide orient="horz" pos="2160"/>
        <p:guide pos="384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p:scale>
          <a:sx n="80" d="100"/>
          <a:sy n="80" d="100"/>
        </p:scale>
        <p:origin x="-2640" y="926"/>
      </p:cViewPr>
      <p:guideLst>
        <p:guide orient="horz" pos="2789"/>
        <p:guide pos="2070"/>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BF26F39C-7DA7-45BA-9DFA-2EE8E1D1BB71}" type="datetimeFigureOut">
              <a:rPr lang="en-US" smtClean="0"/>
              <a:pPr/>
              <a:t>1/9/2018</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4FC3BB5B-6B0C-46E6-9EC3-ECEC54D5C2D1}" type="slidenum">
              <a:rPr lang="en-US" smtClean="0"/>
              <a:pPr/>
              <a:t>‹#›</a:t>
            </a:fld>
            <a:endParaRPr lang="en-US" dirty="0"/>
          </a:p>
        </p:txBody>
      </p:sp>
    </p:spTree>
    <p:extLst>
      <p:ext uri="{BB962C8B-B14F-4D97-AF65-F5344CB8AC3E}">
        <p14:creationId xmlns:p14="http://schemas.microsoft.com/office/powerpoint/2010/main" val="1062906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16" tIns="46458" rIns="92916" bIns="4645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916" tIns="46458" rIns="92916" bIns="46458" rtlCol="0"/>
          <a:lstStyle>
            <a:lvl1pPr algn="r">
              <a:defRPr sz="1200"/>
            </a:lvl1pPr>
          </a:lstStyle>
          <a:p>
            <a:fld id="{035AE876-2E2A-4D3F-86BB-F700016318C9}" type="datetimeFigureOut">
              <a:rPr lang="en-US" smtClean="0"/>
              <a:pPr/>
              <a:t>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16" tIns="46458" rIns="92916" bIns="4645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16" tIns="46458" rIns="92916" bIns="464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16" tIns="46458" rIns="92916" bIns="464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16" tIns="46458" rIns="92916" bIns="46458" rtlCol="0" anchor="b"/>
          <a:lstStyle>
            <a:lvl1pPr algn="r">
              <a:defRPr sz="1200"/>
            </a:lvl1pPr>
          </a:lstStyle>
          <a:p>
            <a:fld id="{8DEE23B1-FD00-4AE6-B606-9F32C2A3EEF7}" type="slidenum">
              <a:rPr lang="en-US" smtClean="0"/>
              <a:pPr/>
              <a:t>‹#›</a:t>
            </a:fld>
            <a:endParaRPr lang="en-US" dirty="0"/>
          </a:p>
        </p:txBody>
      </p:sp>
    </p:spTree>
    <p:extLst>
      <p:ext uri="{BB962C8B-B14F-4D97-AF65-F5344CB8AC3E}">
        <p14:creationId xmlns:p14="http://schemas.microsoft.com/office/powerpoint/2010/main" val="2625918461"/>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E23B1-FD00-4AE6-B606-9F32C2A3EEF7}" type="slidenum">
              <a:rPr lang="en-US" smtClean="0"/>
              <a:pPr/>
              <a:t>1</a:t>
            </a:fld>
            <a:endParaRPr lang="en-US" dirty="0"/>
          </a:p>
        </p:txBody>
      </p:sp>
    </p:spTree>
    <p:extLst>
      <p:ext uri="{BB962C8B-B14F-4D97-AF65-F5344CB8AC3E}">
        <p14:creationId xmlns:p14="http://schemas.microsoft.com/office/powerpoint/2010/main" val="248421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57213"/>
            <a:ext cx="4648200" cy="3486150"/>
          </a:xfrm>
        </p:spPr>
      </p:sp>
      <p:sp>
        <p:nvSpPr>
          <p:cNvPr id="3" name="Notes Placeholder 2"/>
          <p:cNvSpPr>
            <a:spLocks noGrp="1"/>
          </p:cNvSpPr>
          <p:nvPr>
            <p:ph type="body" idx="1"/>
          </p:nvPr>
        </p:nvSpPr>
        <p:spPr>
          <a:xfrm>
            <a:off x="118666" y="4159401"/>
            <a:ext cx="6700044" cy="4906433"/>
          </a:xfrm>
        </p:spPr>
        <p:txBody>
          <a:bodyPr>
            <a:normAutofit/>
          </a:bodyPr>
          <a:lstStyle/>
          <a:p>
            <a:pPr>
              <a:buFont typeface="Arial" pitchFamily="34" charset="0"/>
              <a:buChar char="•"/>
            </a:pPr>
            <a:r>
              <a:rPr lang="en-US" sz="1300" dirty="0">
                <a:latin typeface="Century Gothic" pitchFamily="34" charset="0"/>
              </a:rPr>
              <a:t> America’s newest veterans are filing for disability benefits at a historic rate; 45 percent of the 1.6 million veterans from the wars in Iraq and Afghanistan are seeking compensation.  But in Nevada, almost every day we find a senior veteran who is eligible for compensation, pension, or aid and attendance—and was either not aware of the fact or was unable to connect to these benefits for a variety of reasons.</a:t>
            </a:r>
          </a:p>
          <a:p>
            <a:pPr>
              <a:buFont typeface="Arial" pitchFamily="34" charset="0"/>
              <a:buChar char="•"/>
            </a:pPr>
            <a:endParaRPr lang="en-US" sz="1300" dirty="0">
              <a:latin typeface="Century Gothic" pitchFamily="34" charset="0"/>
            </a:endParaRPr>
          </a:p>
          <a:p>
            <a:pPr>
              <a:buFont typeface="Arial" pitchFamily="34" charset="0"/>
              <a:buChar char="•"/>
            </a:pPr>
            <a:r>
              <a:rPr lang="en-US" sz="1300" dirty="0">
                <a:latin typeface="Century Gothic" pitchFamily="34" charset="0"/>
              </a:rPr>
              <a:t> Aging veterans are often unable to attend veteran-related events due to health, mobility or transportation issues or may be unable to access or understand benefit information without assistance due to cognition changes or difficulty with visual acuity and hearing.   </a:t>
            </a:r>
          </a:p>
          <a:p>
            <a:pPr>
              <a:buFont typeface="Arial" pitchFamily="34" charset="0"/>
              <a:buChar char="•"/>
            </a:pPr>
            <a:endParaRPr lang="en-US" sz="1300" dirty="0">
              <a:latin typeface="Century Gothic" pitchFamily="34" charset="0"/>
            </a:endParaRPr>
          </a:p>
          <a:p>
            <a:pPr>
              <a:buFont typeface="Arial" pitchFamily="34" charset="0"/>
              <a:buChar char="•"/>
            </a:pPr>
            <a:r>
              <a:rPr lang="en-US" sz="1300" dirty="0">
                <a:latin typeface="Century Gothic" pitchFamily="34" charset="0"/>
              </a:rPr>
              <a:t>  In the meantime, some of these hidden heroes are quickly spending down their savings to pay for their care.  Community care facilities and health care costs can be very expensive.   At this time, Nevada has a single veterans nursing home, located in Southern Nevada near Las Vegas.   The facility maintains a waiting list for admission.    Without private insurance, many veterans cannot afford the cost of long term care and may be living in undesirable environments when may qualify for financial assistance through aide and attendance.</a:t>
            </a:r>
          </a:p>
          <a:p>
            <a:pPr>
              <a:buFont typeface="Arial" pitchFamily="34" charset="0"/>
              <a:buChar char="•"/>
            </a:pPr>
            <a:endParaRPr lang="en-US" sz="1300" dirty="0">
              <a:latin typeface="Century Gothic" pitchFamily="34" charset="0"/>
            </a:endParaRPr>
          </a:p>
          <a:p>
            <a:pPr>
              <a:buFont typeface="Arial" pitchFamily="34" charset="0"/>
              <a:buChar char="•"/>
            </a:pPr>
            <a:r>
              <a:rPr lang="en-US" sz="1300" dirty="0">
                <a:latin typeface="Century Gothic" pitchFamily="34" charset="0"/>
              </a:rPr>
              <a:t>  The population of WWII veterans and Korean War veterans is rapidly diminishing.  Every day … every contact … counts.   Through the VIC program, NDVS has an opportunity to contact the veteran where they live, help connect them to benefit representatives and honor them for their service. </a:t>
            </a:r>
          </a:p>
          <a:p>
            <a:endParaRPr lang="en-US" dirty="0"/>
          </a:p>
          <a:p>
            <a:endParaRPr lang="en-US" b="0" dirty="0"/>
          </a:p>
        </p:txBody>
      </p:sp>
      <p:sp>
        <p:nvSpPr>
          <p:cNvPr id="4" name="Slide Number Placeholder 3"/>
          <p:cNvSpPr>
            <a:spLocks noGrp="1"/>
          </p:cNvSpPr>
          <p:nvPr>
            <p:ph type="sldNum" sz="quarter" idx="10"/>
          </p:nvPr>
        </p:nvSpPr>
        <p:spPr/>
        <p:txBody>
          <a:bodyPr/>
          <a:lstStyle/>
          <a:p>
            <a:fld id="{8DEE23B1-FD00-4AE6-B606-9F32C2A3EEF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0"/>
            <a:ext cx="1925637" cy="1446213"/>
          </a:xfrm>
        </p:spPr>
      </p:sp>
      <p:sp>
        <p:nvSpPr>
          <p:cNvPr id="3" name="Notes Placeholder 2"/>
          <p:cNvSpPr>
            <a:spLocks noGrp="1"/>
          </p:cNvSpPr>
          <p:nvPr>
            <p:ph type="body" idx="1"/>
          </p:nvPr>
        </p:nvSpPr>
        <p:spPr>
          <a:xfrm>
            <a:off x="204717" y="1624085"/>
            <a:ext cx="6578220" cy="7448663"/>
          </a:xfrm>
        </p:spPr>
        <p:txBody>
          <a:bodyPr>
            <a:normAutofit/>
          </a:bodyPr>
          <a:lstStyle/>
          <a:p>
            <a:r>
              <a:rPr lang="en-US" sz="1600" dirty="0"/>
              <a:t>The Nevada Veterans Advocate Program (NVAP) trains participants to help veterans and their families connect to benefits and opportunities that improve their lives.  The program is creating a State-wide network of knowledgeable advocates, ensuring that wherever a veteran lives, there is someone who can help them access needed benefits.  The program:</a:t>
            </a:r>
          </a:p>
          <a:p>
            <a:endParaRPr lang="en-US" sz="1600" dirty="0"/>
          </a:p>
          <a:p>
            <a:r>
              <a:rPr lang="en-US" sz="1600" dirty="0"/>
              <a:t> </a:t>
            </a:r>
          </a:p>
          <a:p>
            <a:pPr lvl="0">
              <a:buFont typeface="Calibri" pitchFamily="34" charset="0"/>
              <a:buChar char="–"/>
            </a:pPr>
            <a:r>
              <a:rPr lang="en-US" sz="1600" dirty="0"/>
              <a:t> Capitalizes on the selfless service of volunteers who want to help veterans</a:t>
            </a:r>
          </a:p>
          <a:p>
            <a:pPr lvl="0">
              <a:buFont typeface="Calibri" pitchFamily="34" charset="0"/>
              <a:buChar char="–"/>
            </a:pPr>
            <a:r>
              <a:rPr lang="en-US" sz="1600" dirty="0"/>
              <a:t> Ensures that participants who advise veterans have </a:t>
            </a:r>
            <a:r>
              <a:rPr lang="en-US" sz="1600" b="1" dirty="0"/>
              <a:t>current</a:t>
            </a:r>
            <a:r>
              <a:rPr lang="en-US" sz="1600" dirty="0"/>
              <a:t> and </a:t>
            </a:r>
            <a:r>
              <a:rPr lang="en-US" sz="1600" b="1" dirty="0"/>
              <a:t>relevant</a:t>
            </a:r>
            <a:r>
              <a:rPr lang="en-US" sz="1600" dirty="0"/>
              <a:t> information</a:t>
            </a:r>
          </a:p>
          <a:p>
            <a:pPr lvl="0">
              <a:buFont typeface="Calibri" pitchFamily="34" charset="0"/>
              <a:buChar char="–"/>
            </a:pPr>
            <a:r>
              <a:rPr lang="en-US" sz="1600" dirty="0"/>
              <a:t> Partners advocates with VA Accredited VSO’s for mentorship and continuing education</a:t>
            </a:r>
          </a:p>
          <a:p>
            <a:pPr>
              <a:buFont typeface="Calibri" pitchFamily="34" charset="0"/>
              <a:buChar char="–"/>
              <a:tabLst>
                <a:tab pos="228567" algn="l"/>
              </a:tabLst>
            </a:pPr>
            <a:r>
              <a:rPr lang="en-US" sz="1600" dirty="0"/>
              <a:t> Places trained benefit “connectors”  in rural communities who can help veterans that experience challenges accessing information </a:t>
            </a:r>
          </a:p>
          <a:p>
            <a:pPr>
              <a:spcAft>
                <a:spcPts val="1500"/>
              </a:spcAft>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8DEE23B1-FD00-4AE6-B606-9F32C2A3EE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A series of 4, 4 hour workshops</a:t>
            </a:r>
            <a:r>
              <a:rPr lang="en-US" baseline="0" dirty="0"/>
              <a:t> are offered in the north end and southern end of our state. Each “Bravo Zulu” (well done) offered in the series builds on the previous offering and has a learners guide shared with participants. The series keys in to 4 elements: 10 </a:t>
            </a:r>
            <a:r>
              <a:rPr lang="en-US" u="sng" baseline="0" dirty="0"/>
              <a:t>Valuing</a:t>
            </a:r>
            <a:r>
              <a:rPr lang="en-US" baseline="0" dirty="0"/>
              <a:t> personhood and veterans; 2) Treating people as unique </a:t>
            </a:r>
            <a:r>
              <a:rPr lang="en-US" i="1" baseline="0" dirty="0"/>
              <a:t>individuals</a:t>
            </a:r>
            <a:r>
              <a:rPr lang="en-US" baseline="0" dirty="0"/>
              <a:t>; 3) Looking at the world from the </a:t>
            </a:r>
            <a:r>
              <a:rPr lang="en-US" u="sng" baseline="0" dirty="0"/>
              <a:t>perspective</a:t>
            </a:r>
            <a:r>
              <a:rPr lang="en-US" baseline="0" dirty="0"/>
              <a:t> of the person; &amp; 4) Providing positive and supportive </a:t>
            </a:r>
            <a:r>
              <a:rPr lang="en-US" u="sng" baseline="0" dirty="0"/>
              <a:t>social</a:t>
            </a:r>
            <a:r>
              <a:rPr lang="en-US" baseline="0" dirty="0"/>
              <a:t> environment. This all spells “VIP’s”.  The Sanford Center for Aging at the University of Nevada, Reno, and the Perry Foundation helped craft the program. </a:t>
            </a:r>
          </a:p>
          <a:p>
            <a:endParaRPr lang="en-US" baseline="0" dirty="0"/>
          </a:p>
          <a:p>
            <a:r>
              <a:rPr lang="en-US" baseline="0" dirty="0"/>
              <a:t>These workshops are easy to duplicate and will be repeated in our state to capture more providers and support systems.  The development cost was $13,000 for the program and presenter. </a:t>
            </a:r>
          </a:p>
          <a:p>
            <a:endParaRPr lang="en-US" baseline="0" dirty="0"/>
          </a:p>
          <a:p>
            <a:r>
              <a:rPr lang="en-US" baseline="0" dirty="0"/>
              <a:t>We also had an additional offering from the Nevada Geriatric Education Center with a clinical behavioral management  overlay. This workshop had 129 participants and was broadcast statewide with Zoom technology.   The cost of this program was $10,000. </a:t>
            </a:r>
            <a:endParaRPr lang="en-US" dirty="0"/>
          </a:p>
        </p:txBody>
      </p:sp>
      <p:sp>
        <p:nvSpPr>
          <p:cNvPr id="4" name="Slide Number Placeholder 3"/>
          <p:cNvSpPr>
            <a:spLocks noGrp="1"/>
          </p:cNvSpPr>
          <p:nvPr>
            <p:ph type="sldNum" sz="quarter" idx="10"/>
          </p:nvPr>
        </p:nvSpPr>
        <p:spPr/>
        <p:txBody>
          <a:bodyPr/>
          <a:lstStyle/>
          <a:p>
            <a:fld id="{8DEE23B1-FD00-4AE6-B606-9F32C2A3EEF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The VSO interaction has resulted in several instances of increased disability</a:t>
            </a:r>
            <a:r>
              <a:rPr lang="en-US" baseline="0" dirty="0"/>
              <a:t> benefits for Vietnam vets with presumptive conditions. </a:t>
            </a:r>
          </a:p>
          <a:p>
            <a:endParaRPr lang="en-US" dirty="0"/>
          </a:p>
        </p:txBody>
      </p:sp>
      <p:sp>
        <p:nvSpPr>
          <p:cNvPr id="4" name="Slide Number Placeholder 3"/>
          <p:cNvSpPr>
            <a:spLocks noGrp="1"/>
          </p:cNvSpPr>
          <p:nvPr>
            <p:ph type="sldNum" sz="quarter" idx="10"/>
          </p:nvPr>
        </p:nvSpPr>
        <p:spPr/>
        <p:txBody>
          <a:bodyPr/>
          <a:lstStyle/>
          <a:p>
            <a:fld id="{8DEE23B1-FD00-4AE6-B606-9F32C2A3EEF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23B1-FD00-4AE6-B606-9F32C2A3EEF7}" type="slidenum">
              <a:rPr lang="en-US" smtClean="0"/>
              <a:pPr/>
              <a:t>7</a:t>
            </a:fld>
            <a:endParaRPr lang="en-US" dirty="0"/>
          </a:p>
        </p:txBody>
      </p:sp>
    </p:spTree>
    <p:extLst>
      <p:ext uri="{BB962C8B-B14F-4D97-AF65-F5344CB8AC3E}">
        <p14:creationId xmlns:p14="http://schemas.microsoft.com/office/powerpoint/2010/main" val="305240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Nevada’s Governor Brian Sandoval honoring a WWII lady veteran who was 107 years old.</a:t>
            </a:r>
          </a:p>
        </p:txBody>
      </p:sp>
      <p:sp>
        <p:nvSpPr>
          <p:cNvPr id="4" name="Slide Number Placeholder 3"/>
          <p:cNvSpPr>
            <a:spLocks noGrp="1"/>
          </p:cNvSpPr>
          <p:nvPr>
            <p:ph type="sldNum" sz="quarter" idx="10"/>
          </p:nvPr>
        </p:nvSpPr>
        <p:spPr/>
        <p:txBody>
          <a:bodyPr/>
          <a:lstStyle/>
          <a:p>
            <a:fld id="{8DEE23B1-FD00-4AE6-B606-9F32C2A3EEF7}"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fld id="{8DEE23B1-FD00-4AE6-B606-9F32C2A3EEF7}"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E23B1-FD00-4AE6-B606-9F32C2A3EEF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6EBC-0F2A-4980-954A-521660AE972C}" type="slidenum">
              <a:rPr lang="en-US" smtClean="0"/>
              <a:pPr/>
              <a:t>‹#›</a:t>
            </a:fld>
            <a:endParaRPr lang="en-US" dirty="0"/>
          </a:p>
        </p:txBody>
      </p:sp>
      <p:grpSp>
        <p:nvGrpSpPr>
          <p:cNvPr id="9" name="Group 8"/>
          <p:cNvGrpSpPr/>
          <p:nvPr userDrawn="1"/>
        </p:nvGrpSpPr>
        <p:grpSpPr>
          <a:xfrm>
            <a:off x="226227" y="0"/>
            <a:ext cx="8917777" cy="770965"/>
            <a:chOff x="226227" y="0"/>
            <a:chExt cx="8917777" cy="859133"/>
          </a:xfrm>
        </p:grpSpPr>
        <p:pic>
          <p:nvPicPr>
            <p:cNvPr id="7" name="Picture 0" descr="NDVS_logo_email.jpg"/>
            <p:cNvPicPr>
              <a:picLocks noChangeAspect="1" noChangeArrowheads="1"/>
            </p:cNvPicPr>
            <p:nvPr userDrawn="1"/>
          </p:nvPicPr>
          <p:blipFill>
            <a:blip r:embed="rId2" cstate="print"/>
            <a:srcRect/>
            <a:stretch>
              <a:fillRect/>
            </a:stretch>
          </p:blipFill>
          <p:spPr bwMode="auto">
            <a:xfrm>
              <a:off x="226227" y="134310"/>
              <a:ext cx="1084413" cy="724823"/>
            </a:xfrm>
            <a:prstGeom prst="rect">
              <a:avLst/>
            </a:prstGeom>
            <a:noFill/>
          </p:spPr>
        </p:pic>
        <p:pic>
          <p:nvPicPr>
            <p:cNvPr id="8" name="Picture 2" descr="C:\Users\Charles\Desktop\NOVS Working\ARTWORK - LOGOS\NDVS web banner.jpg"/>
            <p:cNvPicPr>
              <a:picLocks noChangeAspect="1" noChangeArrowheads="1"/>
            </p:cNvPicPr>
            <p:nvPr userDrawn="1"/>
          </p:nvPicPr>
          <p:blipFill>
            <a:blip r:embed="rId3" cstate="print"/>
            <a:srcRect l="6980" b="8369"/>
            <a:stretch>
              <a:fillRect/>
            </a:stretch>
          </p:blipFill>
          <p:spPr bwMode="auto">
            <a:xfrm>
              <a:off x="2924179" y="0"/>
              <a:ext cx="6219825" cy="838200"/>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26EBC-0F2A-4980-954A-521660AE972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6EBC-0F2A-4980-954A-521660AE972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6EBC-0F2A-4980-954A-521660AE972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526EBC-0F2A-4980-954A-521660AE972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6EBC-0F2A-4980-954A-521660AE972C}" type="slidenum">
              <a:rPr lang="en-US" smtClean="0"/>
              <a:pPr/>
              <a:t>‹#›</a:t>
            </a:fld>
            <a:endParaRPr lang="en-US" dirty="0"/>
          </a:p>
        </p:txBody>
      </p:sp>
      <p:grpSp>
        <p:nvGrpSpPr>
          <p:cNvPr id="7" name="Group 6"/>
          <p:cNvGrpSpPr/>
          <p:nvPr userDrawn="1"/>
        </p:nvGrpSpPr>
        <p:grpSpPr>
          <a:xfrm>
            <a:off x="226227" y="0"/>
            <a:ext cx="8917777" cy="770965"/>
            <a:chOff x="226227" y="0"/>
            <a:chExt cx="8917777" cy="859133"/>
          </a:xfrm>
        </p:grpSpPr>
        <p:pic>
          <p:nvPicPr>
            <p:cNvPr id="8" name="Picture 0" descr="NDVS_logo_email.jpg"/>
            <p:cNvPicPr>
              <a:picLocks noChangeAspect="1" noChangeArrowheads="1"/>
            </p:cNvPicPr>
            <p:nvPr userDrawn="1"/>
          </p:nvPicPr>
          <p:blipFill>
            <a:blip r:embed="rId2" cstate="print"/>
            <a:srcRect/>
            <a:stretch>
              <a:fillRect/>
            </a:stretch>
          </p:blipFill>
          <p:spPr bwMode="auto">
            <a:xfrm>
              <a:off x="226227" y="134310"/>
              <a:ext cx="1084413" cy="724823"/>
            </a:xfrm>
            <a:prstGeom prst="rect">
              <a:avLst/>
            </a:prstGeom>
            <a:noFill/>
          </p:spPr>
        </p:pic>
        <p:pic>
          <p:nvPicPr>
            <p:cNvPr id="9" name="Picture 2" descr="C:\Users\Charles\Desktop\NOVS Working\ARTWORK - LOGOS\NDVS web banner.jpg"/>
            <p:cNvPicPr>
              <a:picLocks noChangeAspect="1" noChangeArrowheads="1"/>
            </p:cNvPicPr>
            <p:nvPr userDrawn="1"/>
          </p:nvPicPr>
          <p:blipFill>
            <a:blip r:embed="rId3" cstate="print"/>
            <a:srcRect l="6980" b="8369"/>
            <a:stretch>
              <a:fillRect/>
            </a:stretch>
          </p:blipFill>
          <p:spPr bwMode="auto">
            <a:xfrm>
              <a:off x="2924179" y="0"/>
              <a:ext cx="6219825" cy="838200"/>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900">
                <a:solidFill>
                  <a:schemeClr val="tx1">
                    <a:tint val="75000"/>
                  </a:schemeClr>
                </a:solidFill>
              </a:defRPr>
            </a:lvl2pPr>
            <a:lvl3pPr marL="914354" indent="0">
              <a:buNone/>
              <a:defRPr sz="1600">
                <a:solidFill>
                  <a:schemeClr val="tx1">
                    <a:tint val="75000"/>
                  </a:schemeClr>
                </a:solidFill>
              </a:defRPr>
            </a:lvl3pPr>
            <a:lvl4pPr marL="1371532" indent="0">
              <a:buNone/>
              <a:defRPr sz="1500">
                <a:solidFill>
                  <a:schemeClr val="tx1">
                    <a:tint val="75000"/>
                  </a:schemeClr>
                </a:solidFill>
              </a:defRPr>
            </a:lvl4pPr>
            <a:lvl5pPr marL="1828709" indent="0">
              <a:buNone/>
              <a:defRPr sz="1500">
                <a:solidFill>
                  <a:schemeClr val="tx1">
                    <a:tint val="75000"/>
                  </a:schemeClr>
                </a:solidFill>
              </a:defRPr>
            </a:lvl5pPr>
            <a:lvl6pPr marL="2285886" indent="0">
              <a:buNone/>
              <a:defRPr sz="1500">
                <a:solidFill>
                  <a:schemeClr val="tx1">
                    <a:tint val="75000"/>
                  </a:schemeClr>
                </a:solidFill>
              </a:defRPr>
            </a:lvl6pPr>
            <a:lvl7pPr marL="2743062" indent="0">
              <a:buNone/>
              <a:defRPr sz="1500">
                <a:solidFill>
                  <a:schemeClr val="tx1">
                    <a:tint val="75000"/>
                  </a:schemeClr>
                </a:solidFill>
              </a:defRPr>
            </a:lvl7pPr>
            <a:lvl8pPr marL="3200240" indent="0">
              <a:buNone/>
              <a:defRPr sz="1500">
                <a:solidFill>
                  <a:schemeClr val="tx1">
                    <a:tint val="75000"/>
                  </a:schemeClr>
                </a:solidFill>
              </a:defRPr>
            </a:lvl8pPr>
            <a:lvl9pPr marL="3657418"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526EBC-0F2A-4980-954A-521660AE972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26EBC-0F2A-4980-954A-521660AE972C}" type="slidenum">
              <a:rPr lang="en-US" smtClean="0"/>
              <a:pPr/>
              <a:t>‹#›</a:t>
            </a:fld>
            <a:endParaRPr lang="en-US" dirty="0"/>
          </a:p>
        </p:txBody>
      </p:sp>
      <p:pic>
        <p:nvPicPr>
          <p:cNvPr id="8" name="Picture 0" descr="NDVS_logo_email.jpg"/>
          <p:cNvPicPr>
            <a:picLocks noChangeAspect="1" noChangeArrowheads="1"/>
          </p:cNvPicPr>
          <p:nvPr userDrawn="1"/>
        </p:nvPicPr>
        <p:blipFill>
          <a:blip r:embed="rId2" cstate="print"/>
          <a:srcRect/>
          <a:stretch>
            <a:fillRect/>
          </a:stretch>
        </p:blipFill>
        <p:spPr bwMode="auto">
          <a:xfrm>
            <a:off x="226227" y="195270"/>
            <a:ext cx="802481" cy="724823"/>
          </a:xfrm>
          <a:prstGeom prst="rect">
            <a:avLst/>
          </a:prstGeom>
          <a:noFill/>
        </p:spPr>
      </p:pic>
      <p:pic>
        <p:nvPicPr>
          <p:cNvPr id="9" name="Picture 2" descr="C:\Users\Charles\Desktop\NOVS Working\ARTWORK - LOGOS\NDVS web banner.jpg"/>
          <p:cNvPicPr>
            <a:picLocks noChangeAspect="1" noChangeArrowheads="1"/>
          </p:cNvPicPr>
          <p:nvPr userDrawn="1"/>
        </p:nvPicPr>
        <p:blipFill>
          <a:blip r:embed="rId3" cstate="print"/>
          <a:srcRect l="6980" b="8369"/>
          <a:stretch>
            <a:fillRect/>
          </a:stretch>
        </p:blipFill>
        <p:spPr bwMode="auto">
          <a:xfrm>
            <a:off x="2924179" y="0"/>
            <a:ext cx="6219825" cy="8382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4"/>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526EBC-0F2A-4980-954A-521660AE972C}" type="slidenum">
              <a:rPr lang="en-US" smtClean="0"/>
              <a:pPr/>
              <a:t>‹#›</a:t>
            </a:fld>
            <a:endParaRPr lang="en-US" dirty="0"/>
          </a:p>
        </p:txBody>
      </p:sp>
      <p:grpSp>
        <p:nvGrpSpPr>
          <p:cNvPr id="14" name="Group 13"/>
          <p:cNvGrpSpPr/>
          <p:nvPr userDrawn="1"/>
        </p:nvGrpSpPr>
        <p:grpSpPr>
          <a:xfrm>
            <a:off x="226227" y="0"/>
            <a:ext cx="8917777" cy="770965"/>
            <a:chOff x="226227" y="0"/>
            <a:chExt cx="8917777" cy="859133"/>
          </a:xfrm>
        </p:grpSpPr>
        <p:pic>
          <p:nvPicPr>
            <p:cNvPr id="15" name="Picture 0" descr="NDVS_logo_email.jpg"/>
            <p:cNvPicPr>
              <a:picLocks noChangeAspect="1" noChangeArrowheads="1"/>
            </p:cNvPicPr>
            <p:nvPr userDrawn="1"/>
          </p:nvPicPr>
          <p:blipFill>
            <a:blip r:embed="rId2" cstate="print"/>
            <a:srcRect/>
            <a:stretch>
              <a:fillRect/>
            </a:stretch>
          </p:blipFill>
          <p:spPr bwMode="auto">
            <a:xfrm>
              <a:off x="226227" y="134310"/>
              <a:ext cx="1084413" cy="724823"/>
            </a:xfrm>
            <a:prstGeom prst="rect">
              <a:avLst/>
            </a:prstGeom>
            <a:noFill/>
          </p:spPr>
        </p:pic>
        <p:pic>
          <p:nvPicPr>
            <p:cNvPr id="16" name="Picture 2" descr="C:\Users\Charles\Desktop\NOVS Working\ARTWORK - LOGOS\NDVS web banner.jpg"/>
            <p:cNvPicPr>
              <a:picLocks noChangeAspect="1" noChangeArrowheads="1"/>
            </p:cNvPicPr>
            <p:nvPr userDrawn="1"/>
          </p:nvPicPr>
          <p:blipFill>
            <a:blip r:embed="rId3" cstate="print"/>
            <a:srcRect l="6980" b="8369"/>
            <a:stretch>
              <a:fillRect/>
            </a:stretch>
          </p:blipFill>
          <p:spPr bwMode="auto">
            <a:xfrm>
              <a:off x="2924179" y="0"/>
              <a:ext cx="6219825" cy="838200"/>
            </a:xfrm>
            <a:prstGeom prst="rect">
              <a:avLst/>
            </a:prstGeom>
            <a:noFill/>
            <a:ln w="9525">
              <a:noFill/>
              <a:miter lim="800000"/>
              <a:headEnd/>
              <a:tailEnd/>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526EBC-0F2A-4980-954A-521660AE972C}" type="slidenum">
              <a:rPr lang="en-US" smtClean="0"/>
              <a:pPr/>
              <a:t>‹#›</a:t>
            </a:fld>
            <a:endParaRPr lang="en-US" dirty="0"/>
          </a:p>
        </p:txBody>
      </p:sp>
      <p:grpSp>
        <p:nvGrpSpPr>
          <p:cNvPr id="9" name="Group 8"/>
          <p:cNvGrpSpPr/>
          <p:nvPr userDrawn="1"/>
        </p:nvGrpSpPr>
        <p:grpSpPr>
          <a:xfrm>
            <a:off x="226227" y="0"/>
            <a:ext cx="8917777" cy="770965"/>
            <a:chOff x="226227" y="0"/>
            <a:chExt cx="8917777" cy="859133"/>
          </a:xfrm>
        </p:grpSpPr>
        <p:pic>
          <p:nvPicPr>
            <p:cNvPr id="10" name="Picture 0" descr="NDVS_logo_email.jpg"/>
            <p:cNvPicPr>
              <a:picLocks noChangeAspect="1" noChangeArrowheads="1"/>
            </p:cNvPicPr>
            <p:nvPr userDrawn="1"/>
          </p:nvPicPr>
          <p:blipFill>
            <a:blip r:embed="rId2" cstate="print"/>
            <a:srcRect/>
            <a:stretch>
              <a:fillRect/>
            </a:stretch>
          </p:blipFill>
          <p:spPr bwMode="auto">
            <a:xfrm>
              <a:off x="226227" y="134310"/>
              <a:ext cx="1084413" cy="724823"/>
            </a:xfrm>
            <a:prstGeom prst="rect">
              <a:avLst/>
            </a:prstGeom>
            <a:noFill/>
          </p:spPr>
        </p:pic>
        <p:pic>
          <p:nvPicPr>
            <p:cNvPr id="11" name="Picture 2" descr="C:\Users\Charles\Desktop\NOVS Working\ARTWORK - LOGOS\NDVS web banner.jpg"/>
            <p:cNvPicPr>
              <a:picLocks noChangeAspect="1" noChangeArrowheads="1"/>
            </p:cNvPicPr>
            <p:nvPr userDrawn="1"/>
          </p:nvPicPr>
          <p:blipFill>
            <a:blip r:embed="rId3" cstate="print"/>
            <a:srcRect l="6980" b="8369"/>
            <a:stretch>
              <a:fillRect/>
            </a:stretch>
          </p:blipFill>
          <p:spPr bwMode="auto">
            <a:xfrm>
              <a:off x="2924179" y="0"/>
              <a:ext cx="6219825" cy="838200"/>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526EBC-0F2A-4980-954A-521660AE972C}" type="slidenum">
              <a:rPr lang="en-US" smtClean="0"/>
              <a:pPr/>
              <a:t>‹#›</a:t>
            </a:fld>
            <a:endParaRPr lang="en-US" dirty="0"/>
          </a:p>
        </p:txBody>
      </p:sp>
      <p:pic>
        <p:nvPicPr>
          <p:cNvPr id="5" name="Picture 0" descr="NDVS_logo_email.jpg"/>
          <p:cNvPicPr>
            <a:picLocks noChangeAspect="1" noChangeArrowheads="1"/>
          </p:cNvPicPr>
          <p:nvPr userDrawn="1"/>
        </p:nvPicPr>
        <p:blipFill>
          <a:blip r:embed="rId2" cstate="print"/>
          <a:srcRect/>
          <a:stretch>
            <a:fillRect/>
          </a:stretch>
        </p:blipFill>
        <p:spPr bwMode="auto">
          <a:xfrm>
            <a:off x="226227" y="195270"/>
            <a:ext cx="802481" cy="724823"/>
          </a:xfrm>
          <a:prstGeom prst="rect">
            <a:avLst/>
          </a:prstGeom>
          <a:noFill/>
        </p:spPr>
      </p:pic>
      <p:pic>
        <p:nvPicPr>
          <p:cNvPr id="6" name="Picture 2" descr="C:\Users\Charles\Desktop\NOVS Working\ARTWORK - LOGOS\NDVS web banner.jpg"/>
          <p:cNvPicPr>
            <a:picLocks noChangeAspect="1" noChangeArrowheads="1"/>
          </p:cNvPicPr>
          <p:nvPr userDrawn="1"/>
        </p:nvPicPr>
        <p:blipFill>
          <a:blip r:embed="rId3" cstate="print"/>
          <a:srcRect l="6980" b="8369"/>
          <a:stretch>
            <a:fillRect/>
          </a:stretch>
        </p:blipFill>
        <p:spPr bwMode="auto">
          <a:xfrm>
            <a:off x="2924179" y="0"/>
            <a:ext cx="6219825" cy="8382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9728E-93D5-40E1-90F4-C519A9DD1DCB}" type="datetimeFigureOut">
              <a:rPr lang="en-US" smtClean="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526EBC-0F2A-4980-954A-521660AE972C}" type="slidenum">
              <a:rPr lang="en-US" smtClean="0"/>
              <a:pPr/>
              <a:t>‹#›</a:t>
            </a:fld>
            <a:endParaRPr lang="en-US" dirty="0"/>
          </a:p>
        </p:txBody>
      </p:sp>
      <p:pic>
        <p:nvPicPr>
          <p:cNvPr id="8" name="Picture 0" descr="NDVS_logo_email.jpg"/>
          <p:cNvPicPr>
            <a:picLocks noChangeAspect="1" noChangeArrowheads="1"/>
          </p:cNvPicPr>
          <p:nvPr userDrawn="1"/>
        </p:nvPicPr>
        <p:blipFill>
          <a:blip r:embed="rId2" cstate="print"/>
          <a:srcRect/>
          <a:stretch>
            <a:fillRect/>
          </a:stretch>
        </p:blipFill>
        <p:spPr bwMode="auto">
          <a:xfrm>
            <a:off x="226227" y="195270"/>
            <a:ext cx="802481" cy="724823"/>
          </a:xfrm>
          <a:prstGeom prst="rect">
            <a:avLst/>
          </a:prstGeom>
          <a:noFill/>
        </p:spPr>
      </p:pic>
      <p:pic>
        <p:nvPicPr>
          <p:cNvPr id="9" name="Picture 2" descr="C:\Users\Charles\Desktop\NOVS Working\ARTWORK - LOGOS\NDVS web banner.jpg"/>
          <p:cNvPicPr>
            <a:picLocks noChangeAspect="1" noChangeArrowheads="1"/>
          </p:cNvPicPr>
          <p:nvPr userDrawn="1"/>
        </p:nvPicPr>
        <p:blipFill>
          <a:blip r:embed="rId3" cstate="print"/>
          <a:srcRect l="6980" b="8369"/>
          <a:stretch>
            <a:fillRect/>
          </a:stretch>
        </p:blipFill>
        <p:spPr bwMode="auto">
          <a:xfrm>
            <a:off x="2924179" y="0"/>
            <a:ext cx="6219825" cy="8382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9"/>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5A39728E-93D5-40E1-90F4-C519A9DD1DCB}" type="datetimeFigureOut">
              <a:rPr lang="en-US" smtClean="0"/>
              <a:pPr/>
              <a:t>1/9/2018</a:t>
            </a:fld>
            <a:endParaRPr lang="en-US" dirty="0"/>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EE526EBC-0F2A-4980-954A-521660AE97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mailto:simonsw@veterans.nv.gov"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srcRect/>
          <a:stretch>
            <a:fillRect/>
          </a:stretch>
        </p:blipFill>
        <p:spPr bwMode="auto">
          <a:xfrm rot="20475163">
            <a:off x="403372" y="3844932"/>
            <a:ext cx="2482158" cy="1849451"/>
          </a:xfrm>
          <a:prstGeom prst="rect">
            <a:avLst/>
          </a:prstGeom>
          <a:noFill/>
          <a:ln w="25400">
            <a:solidFill>
              <a:schemeClr val="tx1"/>
            </a:solidFill>
            <a:miter lim="800000"/>
            <a:headEnd/>
            <a:tailEnd/>
          </a:ln>
        </p:spPr>
      </p:pic>
      <p:sp>
        <p:nvSpPr>
          <p:cNvPr id="2" name="Title 1"/>
          <p:cNvSpPr>
            <a:spLocks noGrp="1"/>
          </p:cNvSpPr>
          <p:nvPr>
            <p:ph type="ctrTitle"/>
          </p:nvPr>
        </p:nvSpPr>
        <p:spPr>
          <a:xfrm>
            <a:off x="556191" y="-132116"/>
            <a:ext cx="8343969" cy="3694466"/>
          </a:xfrm>
          <a:noFill/>
          <a:ln w="12700">
            <a:noFill/>
          </a:ln>
        </p:spPr>
        <p:txBody>
          <a:bodyPr>
            <a:normAutofit/>
          </a:bodyPr>
          <a:lstStyle/>
          <a:p>
            <a:r>
              <a:rPr lang="en-US" sz="3600" dirty="0">
                <a:latin typeface="+mn-lt"/>
              </a:rPr>
              <a:t>Nevada </a:t>
            </a:r>
            <a:br>
              <a:rPr lang="en-US" sz="3600" dirty="0">
                <a:latin typeface="+mn-lt"/>
              </a:rPr>
            </a:br>
            <a:r>
              <a:rPr lang="en-US" sz="3600" dirty="0">
                <a:latin typeface="+mn-lt"/>
              </a:rPr>
              <a:t>Veterans in Care Program</a:t>
            </a:r>
            <a:br>
              <a:rPr lang="en-US" sz="3600" dirty="0">
                <a:latin typeface="+mn-lt"/>
              </a:rPr>
            </a:br>
            <a:r>
              <a:rPr lang="en-US" sz="3600" b="1" dirty="0">
                <a:latin typeface="+mn-lt"/>
              </a:rPr>
              <a:t>“VIC”</a:t>
            </a:r>
          </a:p>
        </p:txBody>
      </p:sp>
      <p:pic>
        <p:nvPicPr>
          <p:cNvPr id="1028" name="Picture 4"/>
          <p:cNvPicPr>
            <a:picLocks noChangeAspect="1" noChangeArrowheads="1"/>
          </p:cNvPicPr>
          <p:nvPr/>
        </p:nvPicPr>
        <p:blipFill>
          <a:blip r:embed="rId4" cstate="print"/>
          <a:srcRect/>
          <a:stretch>
            <a:fillRect/>
          </a:stretch>
        </p:blipFill>
        <p:spPr bwMode="auto">
          <a:xfrm>
            <a:off x="2643925" y="2881924"/>
            <a:ext cx="6083300" cy="3448050"/>
          </a:xfrm>
          <a:prstGeom prst="rect">
            <a:avLst/>
          </a:prstGeom>
          <a:noFill/>
          <a:ln w="25400">
            <a:solidFill>
              <a:schemeClr val="tx1"/>
            </a:solidFill>
            <a:miter lim="800000"/>
            <a:headEnd/>
            <a:tailEnd/>
          </a:ln>
          <a:scene3d>
            <a:camera prst="orthographicFront"/>
            <a:lightRig rig="threePt" dir="t"/>
          </a:scene3d>
          <a:sp3d>
            <a:bevelT/>
          </a:sp3d>
        </p:spPr>
      </p:pic>
    </p:spTree>
    <p:extLst>
      <p:ext uri="{BB962C8B-B14F-4D97-AF65-F5344CB8AC3E}">
        <p14:creationId xmlns:p14="http://schemas.microsoft.com/office/powerpoint/2010/main" val="200982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0" y="4608201"/>
            <a:ext cx="9144000" cy="2391812"/>
          </a:xfrm>
          <a:noFill/>
          <a:ln w="12700">
            <a:noFill/>
          </a:ln>
        </p:spPr>
        <p:txBody>
          <a:bodyPr>
            <a:normAutofit/>
          </a:bodyPr>
          <a:lstStyle/>
          <a:p>
            <a:r>
              <a:rPr lang="en-US" sz="4900" dirty="0">
                <a:solidFill>
                  <a:schemeClr val="tx2">
                    <a:lumMod val="75000"/>
                  </a:schemeClr>
                </a:solidFill>
              </a:rPr>
              <a:t> </a:t>
            </a:r>
            <a:br>
              <a:rPr lang="en-US" sz="4900" dirty="0">
                <a:solidFill>
                  <a:schemeClr val="tx2">
                    <a:lumMod val="75000"/>
                  </a:schemeClr>
                </a:solidFill>
              </a:rPr>
            </a:br>
            <a:endParaRPr lang="en-US" sz="1800" dirty="0"/>
          </a:p>
        </p:txBody>
      </p:sp>
      <p:pic>
        <p:nvPicPr>
          <p:cNvPr id="14" name="Picture 13" descr="C:\Users\simonsw\Pictures\VIC 5 star Gov office photos\VA Celebration 01.05.17_53.jpg"/>
          <p:cNvPicPr/>
          <p:nvPr/>
        </p:nvPicPr>
        <p:blipFill>
          <a:blip r:embed="rId3" cstate="print"/>
          <a:srcRect r="6751"/>
          <a:stretch>
            <a:fillRect/>
          </a:stretch>
        </p:blipFill>
        <p:spPr bwMode="auto">
          <a:xfrm>
            <a:off x="2562114" y="2951360"/>
            <a:ext cx="4001643" cy="3069106"/>
          </a:xfrm>
          <a:prstGeom prst="rect">
            <a:avLst/>
          </a:prstGeom>
          <a:noFill/>
          <a:ln w="9525">
            <a:noFill/>
            <a:miter lim="800000"/>
            <a:headEnd/>
            <a:tailEnd/>
          </a:ln>
          <a:scene3d>
            <a:camera prst="orthographicFront"/>
            <a:lightRig rig="threePt" dir="t"/>
          </a:scene3d>
          <a:sp3d>
            <a:bevelT/>
          </a:sp3d>
        </p:spPr>
      </p:pic>
      <p:sp>
        <p:nvSpPr>
          <p:cNvPr id="15" name="TextBox 14"/>
          <p:cNvSpPr txBox="1"/>
          <p:nvPr/>
        </p:nvSpPr>
        <p:spPr>
          <a:xfrm>
            <a:off x="0" y="6285679"/>
            <a:ext cx="9144000" cy="338554"/>
          </a:xfrm>
          <a:prstGeom prst="rect">
            <a:avLst/>
          </a:prstGeom>
          <a:noFill/>
        </p:spPr>
        <p:txBody>
          <a:bodyPr wrap="square" rtlCol="0">
            <a:spAutoFit/>
          </a:bodyPr>
          <a:lstStyle/>
          <a:p>
            <a:pPr algn="ctr"/>
            <a:r>
              <a:rPr lang="en-US" sz="1600" b="1" i="1" dirty="0">
                <a:solidFill>
                  <a:srgbClr val="2D07B9"/>
                </a:solidFill>
              </a:rPr>
              <a:t>Governor Brian Sandoval and Margaret, a 107 year old WWII veteran</a:t>
            </a:r>
          </a:p>
        </p:txBody>
      </p:sp>
      <p:grpSp>
        <p:nvGrpSpPr>
          <p:cNvPr id="16" name="Group 15"/>
          <p:cNvGrpSpPr/>
          <p:nvPr/>
        </p:nvGrpSpPr>
        <p:grpSpPr>
          <a:xfrm>
            <a:off x="226227" y="0"/>
            <a:ext cx="8917777" cy="859133"/>
            <a:chOff x="226227" y="0"/>
            <a:chExt cx="8917777" cy="859133"/>
          </a:xfrm>
        </p:grpSpPr>
        <p:pic>
          <p:nvPicPr>
            <p:cNvPr id="17" name="Picture 0" descr="NDVS_logo_email.jpg"/>
            <p:cNvPicPr>
              <a:picLocks noChangeAspect="1" noChangeArrowheads="1"/>
            </p:cNvPicPr>
            <p:nvPr/>
          </p:nvPicPr>
          <p:blipFill>
            <a:blip r:embed="rId4" cstate="print"/>
            <a:srcRect/>
            <a:stretch>
              <a:fillRect/>
            </a:stretch>
          </p:blipFill>
          <p:spPr bwMode="auto">
            <a:xfrm>
              <a:off x="226227" y="134310"/>
              <a:ext cx="1084413" cy="724823"/>
            </a:xfrm>
            <a:prstGeom prst="rect">
              <a:avLst/>
            </a:prstGeom>
            <a:noFill/>
          </p:spPr>
        </p:pic>
        <p:pic>
          <p:nvPicPr>
            <p:cNvPr id="18" name="Picture 2" descr="C:\Users\Charles\Desktop\NOVS Working\ARTWORK - LOGOS\NDVS web banner.jpg"/>
            <p:cNvPicPr>
              <a:picLocks noChangeAspect="1" noChangeArrowheads="1"/>
            </p:cNvPicPr>
            <p:nvPr/>
          </p:nvPicPr>
          <p:blipFill>
            <a:blip r:embed="rId5" cstate="print"/>
            <a:srcRect l="6980" b="8369"/>
            <a:stretch>
              <a:fillRect/>
            </a:stretch>
          </p:blipFill>
          <p:spPr bwMode="auto">
            <a:xfrm>
              <a:off x="2924179" y="0"/>
              <a:ext cx="6219825" cy="838200"/>
            </a:xfrm>
            <a:prstGeom prst="rect">
              <a:avLst/>
            </a:prstGeom>
            <a:noFill/>
            <a:ln w="9525">
              <a:noFill/>
              <a:miter lim="800000"/>
              <a:headEnd/>
              <a:tailEnd/>
            </a:ln>
          </p:spPr>
        </p:pic>
      </p:grpSp>
      <p:sp>
        <p:nvSpPr>
          <p:cNvPr id="19" name="Text Placeholder 1"/>
          <p:cNvSpPr txBox="1">
            <a:spLocks/>
          </p:cNvSpPr>
          <p:nvPr/>
        </p:nvSpPr>
        <p:spPr>
          <a:xfrm>
            <a:off x="0" y="638548"/>
            <a:ext cx="9144000" cy="639763"/>
          </a:xfrm>
          <a:prstGeom prst="rect">
            <a:avLst/>
          </a:prstGeom>
          <a:noFill/>
          <a:ln w="12700">
            <a:noFill/>
          </a:ln>
        </p:spPr>
        <p:txBody>
          <a:bodyPr vert="horz" lIns="91436" tIns="45718" rIns="91436" bIns="45718" rtlCol="0">
            <a:noAutofit/>
          </a:bodyPr>
          <a:lstStyle/>
          <a:p>
            <a:pPr marL="0" marR="0" lvl="0" indent="0" algn="ctr" defTabSz="914354"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effectLst/>
                <a:uLnTx/>
                <a:uFillTx/>
                <a:latin typeface="+mn-lt"/>
                <a:ea typeface="+mn-ea"/>
                <a:cs typeface="+mn-cs"/>
              </a:rPr>
              <a:t>Contacts for Questions</a:t>
            </a:r>
          </a:p>
          <a:p>
            <a:pPr lvl="0" algn="ctr"/>
            <a:br>
              <a:rPr lang="en-US" sz="2000" dirty="0">
                <a:solidFill>
                  <a:schemeClr val="tx2">
                    <a:lumMod val="75000"/>
                  </a:schemeClr>
                </a:solidFill>
              </a:rPr>
            </a:br>
            <a:r>
              <a:rPr lang="en-US" sz="2000" dirty="0">
                <a:solidFill>
                  <a:schemeClr val="tx2">
                    <a:lumMod val="75000"/>
                  </a:schemeClr>
                </a:solidFill>
              </a:rPr>
              <a:t>Deputy Director of Wellness: Wendy Simons </a:t>
            </a:r>
            <a:r>
              <a:rPr lang="en-US" sz="2000" dirty="0">
                <a:solidFill>
                  <a:schemeClr val="tx2">
                    <a:lumMod val="75000"/>
                  </a:schemeClr>
                </a:solidFill>
                <a:hlinkClick r:id="rId6"/>
              </a:rPr>
              <a:t>simonsw@veterans.nv.gov</a:t>
            </a:r>
            <a:endParaRPr lang="en-US" sz="2000" dirty="0">
              <a:solidFill>
                <a:schemeClr val="tx2">
                  <a:lumMod val="75000"/>
                </a:schemeClr>
              </a:solidFill>
            </a:endParaRPr>
          </a:p>
          <a:p>
            <a:pPr lvl="0" algn="ctr"/>
            <a:r>
              <a:rPr lang="en-US" sz="2000" dirty="0">
                <a:solidFill>
                  <a:schemeClr val="tx2">
                    <a:lumMod val="75000"/>
                  </a:schemeClr>
                </a:solidFill>
              </a:rPr>
              <a:t>Director Kat Miller:  millerk@veterans.nv.gov   </a:t>
            </a:r>
            <a:br>
              <a:rPr lang="en-US" sz="2000" dirty="0">
                <a:solidFill>
                  <a:schemeClr val="tx2">
                    <a:lumMod val="75000"/>
                  </a:schemeClr>
                </a:solidFill>
              </a:rPr>
            </a:br>
            <a:r>
              <a:rPr lang="en-US" sz="2000" dirty="0">
                <a:solidFill>
                  <a:schemeClr val="tx2">
                    <a:lumMod val="75000"/>
                  </a:schemeClr>
                </a:solidFill>
              </a:rPr>
              <a:t>www.veterans.nv.gov</a:t>
            </a:r>
            <a:br>
              <a:rPr lang="en-US" sz="2000" dirty="0">
                <a:solidFill>
                  <a:schemeClr val="tx2">
                    <a:lumMod val="75000"/>
                  </a:schemeClr>
                </a:solidFill>
              </a:rPr>
            </a:br>
            <a:r>
              <a:rPr lang="en-US" sz="2000" dirty="0">
                <a:solidFill>
                  <a:schemeClr val="tx2">
                    <a:lumMod val="75000"/>
                  </a:schemeClr>
                </a:solidFill>
              </a:rPr>
              <a:t>(775) 688-9757</a:t>
            </a:r>
            <a:endParaRPr kumimoji="0" lang="en-US" sz="20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3312" y="1066828"/>
            <a:ext cx="8747726" cy="5529916"/>
          </a:xfrm>
          <a:prstGeom prst="rect">
            <a:avLst/>
          </a:prstGeom>
          <a:ln>
            <a:noFill/>
          </a:ln>
        </p:spPr>
        <p:txBody>
          <a:bodyPr vert="horz" lIns="91436" tIns="45718" rIns="91436" bIns="45718" rtlCol="0" anchor="ctr">
            <a:normAutofit/>
          </a:bodyPr>
          <a:lstStyle/>
          <a:p>
            <a:pPr>
              <a:spcAft>
                <a:spcPts val="1500"/>
              </a:spcAft>
              <a:buFont typeface="Arial" pitchFamily="34" charset="0"/>
              <a:buChar char="•"/>
              <a:tabLst>
                <a:tab pos="171450" algn="l"/>
                <a:tab pos="342900" algn="l"/>
                <a:tab pos="400050" algn="l"/>
              </a:tabLst>
            </a:pPr>
            <a:r>
              <a:rPr lang="en-US" sz="2200" dirty="0">
                <a:ea typeface="Tahoma" pitchFamily="34" charset="0"/>
                <a:cs typeface="Tahoma" pitchFamily="34" charset="0"/>
              </a:rPr>
              <a:t> Less than 20% of Nevada’s aging veterans file for earned benefits</a:t>
            </a:r>
          </a:p>
          <a:p>
            <a:pPr>
              <a:spcAft>
                <a:spcPts val="1500"/>
              </a:spcAft>
              <a:buFont typeface="Arial" pitchFamily="34" charset="0"/>
              <a:buChar char="•"/>
              <a:tabLst>
                <a:tab pos="171450" algn="l"/>
                <a:tab pos="342900" algn="l"/>
                <a:tab pos="400050" algn="l"/>
              </a:tabLst>
            </a:pPr>
            <a:r>
              <a:rPr lang="en-US" sz="2200" dirty="0">
                <a:ea typeface="Tahoma" pitchFamily="34" charset="0"/>
                <a:cs typeface="Tahoma" pitchFamily="34" charset="0"/>
              </a:rPr>
              <a:t> Many Nevada veterans in care facilities are spending down their savings 	(not accessing VA benefits) leaving Federal benefits unclaimed</a:t>
            </a:r>
          </a:p>
          <a:p>
            <a:pPr>
              <a:spcAft>
                <a:spcPts val="1500"/>
              </a:spcAft>
              <a:buFont typeface="Arial" pitchFamily="34" charset="0"/>
              <a:buChar char="•"/>
              <a:tabLst>
                <a:tab pos="171450" algn="l"/>
                <a:tab pos="342900" algn="l"/>
                <a:tab pos="400050" algn="l"/>
              </a:tabLst>
            </a:pPr>
            <a:r>
              <a:rPr lang="en-US" sz="2200" dirty="0">
                <a:ea typeface="Tahoma" pitchFamily="34" charset="0"/>
                <a:cs typeface="Tahoma" pitchFamily="34" charset="0"/>
              </a:rPr>
              <a:t> When moving to a non-veteran community care setting, a veteran’s 	personal history, including military service, is often forgotten</a:t>
            </a:r>
          </a:p>
          <a:p>
            <a:pPr>
              <a:spcAft>
                <a:spcPts val="1500"/>
              </a:spcAft>
              <a:buFont typeface="Arial" pitchFamily="34" charset="0"/>
              <a:buChar char="•"/>
              <a:tabLst>
                <a:tab pos="171450" algn="l"/>
                <a:tab pos="342900" algn="l"/>
                <a:tab pos="400050" algn="l"/>
              </a:tabLst>
            </a:pPr>
            <a:r>
              <a:rPr lang="en-US" sz="2200" dirty="0">
                <a:ea typeface="Tahoma" pitchFamily="34" charset="0"/>
                <a:cs typeface="Tahoma" pitchFamily="34" charset="0"/>
              </a:rPr>
              <a:t> In non-veteran home care facilities,                                                                    	staff don’t always understand military                                                               	culture and its impact on behaviors</a:t>
            </a:r>
          </a:p>
          <a:p>
            <a:pPr>
              <a:spcAft>
                <a:spcPts val="1500"/>
              </a:spcAft>
              <a:buFont typeface="Arial" pitchFamily="34" charset="0"/>
              <a:buChar char="•"/>
              <a:tabLst>
                <a:tab pos="171450" algn="l"/>
                <a:tab pos="342900" algn="l"/>
                <a:tab pos="400050" algn="l"/>
              </a:tabLst>
            </a:pPr>
            <a:r>
              <a:rPr lang="en-US" sz="2200" dirty="0">
                <a:ea typeface="Tahoma" pitchFamily="34" charset="0"/>
                <a:cs typeface="Tahoma" pitchFamily="34" charset="0"/>
              </a:rPr>
              <a:t> Our older veterans are passing away                                                                                     	and we have only a short time to give a                                                                                          	final thank you</a:t>
            </a:r>
          </a:p>
        </p:txBody>
      </p:sp>
      <p:pic>
        <p:nvPicPr>
          <p:cNvPr id="8" name="Picture 7" descr="VIC_Sierra Place 5.jpg"/>
          <p:cNvPicPr>
            <a:picLocks noChangeAspect="1"/>
          </p:cNvPicPr>
          <p:nvPr/>
        </p:nvPicPr>
        <p:blipFill>
          <a:blip r:embed="rId3" cstate="print"/>
          <a:stretch>
            <a:fillRect/>
          </a:stretch>
        </p:blipFill>
        <p:spPr>
          <a:xfrm>
            <a:off x="5290793" y="4139848"/>
            <a:ext cx="3237774" cy="2448599"/>
          </a:xfrm>
          <a:prstGeom prst="rect">
            <a:avLst/>
          </a:prstGeom>
          <a:ln w="25400" cmpd="sng">
            <a:solidFill>
              <a:schemeClr val="tx1"/>
            </a:solidFill>
          </a:ln>
          <a:scene3d>
            <a:camera prst="orthographicFront"/>
            <a:lightRig rig="threePt" dir="t"/>
          </a:scene3d>
          <a:sp3d>
            <a:bevelT/>
          </a:sp3d>
        </p:spPr>
      </p:pic>
      <p:sp>
        <p:nvSpPr>
          <p:cNvPr id="2" name="Title 1"/>
          <p:cNvSpPr>
            <a:spLocks noGrp="1"/>
          </p:cNvSpPr>
          <p:nvPr>
            <p:ph type="title"/>
          </p:nvPr>
        </p:nvSpPr>
        <p:spPr>
          <a:xfrm>
            <a:off x="246184" y="459694"/>
            <a:ext cx="8536781" cy="946325"/>
          </a:xfrm>
          <a:noFill/>
          <a:ln w="12700">
            <a:noFill/>
          </a:ln>
        </p:spPr>
        <p:txBody>
          <a:bodyPr>
            <a:normAutofit/>
          </a:bodyPr>
          <a:lstStyle/>
          <a:p>
            <a:r>
              <a:rPr lang="en-US" sz="3600" dirty="0"/>
              <a:t>Problem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42887" y="1119748"/>
            <a:ext cx="8557081" cy="5444013"/>
          </a:xfrm>
          <a:prstGeom prst="rect">
            <a:avLst/>
          </a:prstGeom>
        </p:spPr>
        <p:txBody>
          <a:bodyPr vert="horz" lIns="91436" tIns="45718" rIns="91436" bIns="45718" rtlCol="0" anchor="ctr">
            <a:normAutofit/>
          </a:bodyPr>
          <a:lstStyle/>
          <a:p>
            <a:pPr>
              <a:spcAft>
                <a:spcPts val="4200"/>
              </a:spcAft>
              <a:buFont typeface="Arial" pitchFamily="34" charset="0"/>
              <a:buChar char="•"/>
              <a:tabLst>
                <a:tab pos="171450" algn="l"/>
              </a:tabLst>
            </a:pPr>
            <a:r>
              <a:rPr lang="en-US" sz="2200" dirty="0">
                <a:latin typeface="Century Gothic" pitchFamily="34" charset="0"/>
              </a:rPr>
              <a:t> </a:t>
            </a:r>
            <a:r>
              <a:rPr lang="en-US" sz="2200" dirty="0"/>
              <a:t>Improve quality of care for veterans in care facilities throughout the 	state—not just in the ones the state manages</a:t>
            </a:r>
          </a:p>
          <a:p>
            <a:pPr>
              <a:spcAft>
                <a:spcPts val="4200"/>
              </a:spcAft>
              <a:buFont typeface="Arial" pitchFamily="34" charset="0"/>
              <a:buChar char="•"/>
            </a:pPr>
            <a:r>
              <a:rPr lang="en-US" sz="2200" dirty="0"/>
              <a:t> Help veterans in care and homebound vets tap into earned benefits</a:t>
            </a:r>
          </a:p>
          <a:p>
            <a:pPr>
              <a:spcAft>
                <a:spcPts val="4200"/>
              </a:spcAft>
              <a:buFont typeface="Arial" pitchFamily="34" charset="0"/>
              <a:buChar char="•"/>
              <a:tabLst>
                <a:tab pos="171450" algn="l"/>
              </a:tabLst>
            </a:pPr>
            <a:r>
              <a:rPr lang="en-US" sz="2200" dirty="0"/>
              <a:t> Brings together communities to celebrate the service of veterans and 	spouses in care facilities</a:t>
            </a:r>
          </a:p>
          <a:p>
            <a:pPr>
              <a:spcAft>
                <a:spcPts val="4200"/>
              </a:spcAft>
              <a:buFont typeface="Arial" pitchFamily="34" charset="0"/>
              <a:buChar char="•"/>
              <a:tabLst>
                <a:tab pos="171450" algn="l"/>
              </a:tabLst>
            </a:pPr>
            <a:r>
              <a:rPr lang="en-US" sz="2200" dirty="0"/>
              <a:t> Provides military culture education to                                                   	enhance understanding of how the military                                                	experience affects the aging veteran</a:t>
            </a:r>
          </a:p>
        </p:txBody>
      </p:sp>
      <p:sp>
        <p:nvSpPr>
          <p:cNvPr id="19" name="Title 1"/>
          <p:cNvSpPr txBox="1">
            <a:spLocks/>
          </p:cNvSpPr>
          <p:nvPr/>
        </p:nvSpPr>
        <p:spPr>
          <a:xfrm>
            <a:off x="246184" y="459694"/>
            <a:ext cx="8536781" cy="946325"/>
          </a:xfrm>
          <a:prstGeom prst="rect">
            <a:avLst/>
          </a:prstGeom>
          <a:noFill/>
          <a:ln w="12700">
            <a:noFill/>
          </a:ln>
        </p:spPr>
        <p:txBody>
          <a:bodyPr vert="horz" lIns="91436" tIns="45718" rIns="91436" bIns="45718" rtlCol="0" anchor="ctr">
            <a:normAutofit/>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Veterans In Care Program Purpose</a:t>
            </a:r>
          </a:p>
        </p:txBody>
      </p:sp>
      <p:pic>
        <p:nvPicPr>
          <p:cNvPr id="2355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40721" y="4425786"/>
            <a:ext cx="3177766" cy="2146354"/>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7180" y="3952505"/>
            <a:ext cx="5166360" cy="2532360"/>
          </a:xfrm>
          <a:prstGeom prst="rect">
            <a:avLst/>
          </a:prstGeom>
          <a:solidFill>
            <a:schemeClr val="accent3">
              <a:lumMod val="60000"/>
              <a:lumOff val="40000"/>
            </a:schemeClr>
          </a:solidFill>
          <a:ln>
            <a:solidFill>
              <a:schemeClr val="accent1">
                <a:shade val="50000"/>
              </a:schemeClr>
            </a:solidFill>
          </a:ln>
        </p:spPr>
        <p:txBody>
          <a:bodyPr wrap="square" rtlCol="0">
            <a:spAutoFit/>
          </a:bodyPr>
          <a:lstStyle/>
          <a:p>
            <a:pPr>
              <a:lnSpc>
                <a:spcPts val="1900"/>
              </a:lnSpc>
            </a:pPr>
            <a:r>
              <a:rPr lang="en-US" u="sng" dirty="0"/>
              <a:t>Participant quotes:</a:t>
            </a:r>
          </a:p>
          <a:p>
            <a:pPr>
              <a:lnSpc>
                <a:spcPts val="1900"/>
              </a:lnSpc>
            </a:pPr>
            <a:r>
              <a:rPr lang="en-US" dirty="0"/>
              <a:t>BG:“The information is useful as to how I approach and speak with the veteran about his/her service and how their behavior or reactions may be influenced due to their time in service.”</a:t>
            </a:r>
          </a:p>
          <a:p>
            <a:pPr>
              <a:lnSpc>
                <a:spcPts val="1900"/>
              </a:lnSpc>
            </a:pPr>
            <a:endParaRPr lang="en-US" dirty="0"/>
          </a:p>
          <a:p>
            <a:pPr>
              <a:lnSpc>
                <a:spcPts val="1900"/>
              </a:lnSpc>
            </a:pPr>
            <a:r>
              <a:rPr lang="en-US" dirty="0"/>
              <a:t>JL: “That we need to ask all residents if they served in the US Armed Forces, not just the men. Women who have served need the same respect and understanding if behaviors are present.”</a:t>
            </a:r>
          </a:p>
        </p:txBody>
      </p:sp>
      <p:pic>
        <p:nvPicPr>
          <p:cNvPr id="11" name="Picture 10" descr="IMG_2622.JPG"/>
          <p:cNvPicPr>
            <a:picLocks noChangeAspect="1"/>
          </p:cNvPicPr>
          <p:nvPr/>
        </p:nvPicPr>
        <p:blipFill>
          <a:blip r:embed="rId3" cstate="print"/>
          <a:stretch>
            <a:fillRect/>
          </a:stretch>
        </p:blipFill>
        <p:spPr>
          <a:xfrm>
            <a:off x="5803271" y="3766054"/>
            <a:ext cx="2978790" cy="2978790"/>
          </a:xfrm>
          <a:prstGeom prst="rect">
            <a:avLst/>
          </a:prstGeom>
          <a:ln>
            <a:solidFill>
              <a:schemeClr val="accent1">
                <a:shade val="50000"/>
              </a:schemeClr>
            </a:solidFill>
          </a:ln>
          <a:scene3d>
            <a:camera prst="orthographicFront"/>
            <a:lightRig rig="threePt" dir="t"/>
          </a:scene3d>
          <a:sp3d>
            <a:bevelT/>
          </a:sp3d>
        </p:spPr>
      </p:pic>
      <p:sp>
        <p:nvSpPr>
          <p:cNvPr id="9" name="Content Placeholder 8"/>
          <p:cNvSpPr>
            <a:spLocks noGrp="1"/>
          </p:cNvSpPr>
          <p:nvPr>
            <p:ph idx="1"/>
          </p:nvPr>
        </p:nvSpPr>
        <p:spPr>
          <a:xfrm>
            <a:off x="289710" y="1205249"/>
            <a:ext cx="8519311" cy="2995564"/>
          </a:xfrm>
        </p:spPr>
        <p:txBody>
          <a:bodyPr>
            <a:normAutofit/>
          </a:bodyPr>
          <a:lstStyle/>
          <a:p>
            <a:pPr marL="171450" indent="-171450">
              <a:spcBef>
                <a:spcPts val="0"/>
              </a:spcBef>
              <a:spcAft>
                <a:spcPts val="1500"/>
              </a:spcAft>
            </a:pPr>
            <a:r>
              <a:rPr lang="en-US" sz="2200" dirty="0"/>
              <a:t>Continuing Education Unit (CEU) workshops for providers and community through training called “Bravo Zulu- Achieving Excellence in Relationship Centered Care”</a:t>
            </a:r>
          </a:p>
          <a:p>
            <a:pPr marL="171450" indent="-171450">
              <a:spcBef>
                <a:spcPts val="0"/>
              </a:spcBef>
              <a:spcAft>
                <a:spcPts val="1500"/>
              </a:spcAft>
            </a:pPr>
            <a:r>
              <a:rPr lang="en-US" sz="2200" dirty="0"/>
              <a:t>These workshops were provided state-wide at no cost to attendees</a:t>
            </a:r>
          </a:p>
          <a:p>
            <a:pPr marL="171450" indent="-171450">
              <a:spcBef>
                <a:spcPts val="0"/>
              </a:spcBef>
              <a:spcAft>
                <a:spcPts val="1500"/>
              </a:spcAft>
            </a:pPr>
            <a:r>
              <a:rPr lang="en-US" sz="2200" dirty="0"/>
              <a:t>Included a strong overlay of the military experience’s effect on the aging process as well as those with dementia and difficult behaviors</a:t>
            </a:r>
          </a:p>
        </p:txBody>
      </p:sp>
      <p:grpSp>
        <p:nvGrpSpPr>
          <p:cNvPr id="13" name="Group 12"/>
          <p:cNvGrpSpPr/>
          <p:nvPr/>
        </p:nvGrpSpPr>
        <p:grpSpPr>
          <a:xfrm>
            <a:off x="226227" y="0"/>
            <a:ext cx="8917777" cy="770965"/>
            <a:chOff x="226227" y="0"/>
            <a:chExt cx="8917777" cy="859133"/>
          </a:xfrm>
        </p:grpSpPr>
        <p:pic>
          <p:nvPicPr>
            <p:cNvPr id="14" name="Picture 0" descr="NDVS_logo_email.jpg"/>
            <p:cNvPicPr>
              <a:picLocks noChangeAspect="1" noChangeArrowheads="1"/>
            </p:cNvPicPr>
            <p:nvPr/>
          </p:nvPicPr>
          <p:blipFill>
            <a:blip r:embed="rId4" cstate="print"/>
            <a:srcRect/>
            <a:stretch>
              <a:fillRect/>
            </a:stretch>
          </p:blipFill>
          <p:spPr bwMode="auto">
            <a:xfrm>
              <a:off x="226227" y="134310"/>
              <a:ext cx="1084413" cy="724823"/>
            </a:xfrm>
            <a:prstGeom prst="rect">
              <a:avLst/>
            </a:prstGeom>
            <a:noFill/>
          </p:spPr>
        </p:pic>
        <p:pic>
          <p:nvPicPr>
            <p:cNvPr id="15" name="Picture 2" descr="C:\Users\Charles\Desktop\NOVS Working\ARTWORK - LOGOS\NDVS web banner.jpg"/>
            <p:cNvPicPr>
              <a:picLocks noChangeAspect="1" noChangeArrowheads="1"/>
            </p:cNvPicPr>
            <p:nvPr/>
          </p:nvPicPr>
          <p:blipFill>
            <a:blip r:embed="rId5" cstate="print"/>
            <a:srcRect l="6980" b="8369"/>
            <a:stretch>
              <a:fillRect/>
            </a:stretch>
          </p:blipFill>
          <p:spPr bwMode="auto">
            <a:xfrm>
              <a:off x="2924179" y="0"/>
              <a:ext cx="6219825" cy="838200"/>
            </a:xfrm>
            <a:prstGeom prst="rect">
              <a:avLst/>
            </a:prstGeom>
            <a:noFill/>
            <a:ln w="9525">
              <a:noFill/>
              <a:miter lim="800000"/>
              <a:headEnd/>
              <a:tailEnd/>
            </a:ln>
          </p:spPr>
        </p:pic>
      </p:grpSp>
      <p:sp>
        <p:nvSpPr>
          <p:cNvPr id="7" name="Title 6"/>
          <p:cNvSpPr>
            <a:spLocks noGrp="1"/>
          </p:cNvSpPr>
          <p:nvPr>
            <p:ph type="title"/>
          </p:nvPr>
        </p:nvSpPr>
        <p:spPr/>
        <p:txBody>
          <a:bodyPr>
            <a:normAutofit/>
          </a:bodyPr>
          <a:lstStyle/>
          <a:p>
            <a:r>
              <a:rPr lang="en-US" sz="3600" dirty="0"/>
              <a:t>Improve Quality of Care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Connecting to Benefits</a:t>
            </a:r>
          </a:p>
        </p:txBody>
      </p:sp>
      <p:sp>
        <p:nvSpPr>
          <p:cNvPr id="3" name="Content Placeholder 2"/>
          <p:cNvSpPr>
            <a:spLocks noGrp="1"/>
          </p:cNvSpPr>
          <p:nvPr>
            <p:ph idx="1"/>
          </p:nvPr>
        </p:nvSpPr>
        <p:spPr>
          <a:xfrm>
            <a:off x="135802" y="1183043"/>
            <a:ext cx="8845236" cy="5859626"/>
          </a:xfrm>
        </p:spPr>
        <p:txBody>
          <a:bodyPr>
            <a:normAutofit/>
          </a:bodyPr>
          <a:lstStyle/>
          <a:p>
            <a:pPr marL="168275" indent="-168275">
              <a:lnSpc>
                <a:spcPct val="110000"/>
              </a:lnSpc>
              <a:spcBef>
                <a:spcPts val="0"/>
              </a:spcBef>
            </a:pPr>
            <a:r>
              <a:rPr lang="en-US" sz="2200" dirty="0"/>
              <a:t>NDVS staff engages with facility administrator about services we offer; leaves brochures for staff, visitors and the veterans in residence</a:t>
            </a:r>
          </a:p>
          <a:p>
            <a:pPr marL="168275" indent="-168275">
              <a:lnSpc>
                <a:spcPct val="110000"/>
              </a:lnSpc>
              <a:spcBef>
                <a:spcPts val="0"/>
              </a:spcBef>
            </a:pPr>
            <a:endParaRPr lang="en-US" sz="2200" dirty="0"/>
          </a:p>
          <a:p>
            <a:pPr marL="168275" indent="-168275">
              <a:lnSpc>
                <a:spcPct val="110000"/>
              </a:lnSpc>
              <a:spcBef>
                <a:spcPts val="0"/>
              </a:spcBef>
            </a:pPr>
            <a:r>
              <a:rPr lang="en-US" sz="2200" dirty="0"/>
              <a:t>VSO’s address staff, veterans and family members and meet with veterans and families after the formal presentation, rescheduling  follow-up visits</a:t>
            </a:r>
          </a:p>
          <a:p>
            <a:pPr marL="168275" indent="-168275">
              <a:lnSpc>
                <a:spcPct val="110000"/>
              </a:lnSpc>
              <a:spcBef>
                <a:spcPts val="0"/>
              </a:spcBef>
            </a:pPr>
            <a:endParaRPr lang="en-US" sz="2200" dirty="0"/>
          </a:p>
          <a:p>
            <a:pPr marL="168275" indent="-168275">
              <a:lnSpc>
                <a:spcPct val="110000"/>
              </a:lnSpc>
              <a:spcBef>
                <a:spcPts val="0"/>
              </a:spcBef>
            </a:pPr>
            <a:r>
              <a:rPr lang="en-US" sz="2200" dirty="0"/>
              <a:t>Data regarding the number of veterans                                                                         served is being collected</a:t>
            </a:r>
          </a:p>
          <a:p>
            <a:pPr algn="ctr">
              <a:lnSpc>
                <a:spcPct val="110000"/>
              </a:lnSpc>
              <a:spcBef>
                <a:spcPts val="0"/>
              </a:spcBef>
              <a:buNone/>
            </a:pPr>
            <a:r>
              <a:rPr lang="en-US" sz="2000" b="1" u="sng" dirty="0"/>
              <a:t>Veteran quotes:</a:t>
            </a:r>
          </a:p>
          <a:p>
            <a:pPr algn="ctr">
              <a:lnSpc>
                <a:spcPct val="110000"/>
              </a:lnSpc>
              <a:spcBef>
                <a:spcPts val="0"/>
              </a:spcBef>
              <a:buNone/>
            </a:pPr>
            <a:endParaRPr lang="en-US" sz="2000" b="1" u="sng" dirty="0"/>
          </a:p>
          <a:p>
            <a:pPr marL="0" indent="0" algn="ctr">
              <a:lnSpc>
                <a:spcPct val="110000"/>
              </a:lnSpc>
              <a:spcBef>
                <a:spcPts val="0"/>
              </a:spcBef>
              <a:buNone/>
            </a:pPr>
            <a:r>
              <a:rPr lang="en-US" sz="2000" i="1" dirty="0">
                <a:solidFill>
                  <a:srgbClr val="2D07B9"/>
                </a:solidFill>
              </a:rPr>
              <a:t>I didn’t realize that you could help me replace my lost ribbons and awards. I thought they were lost forever when I moved here.</a:t>
            </a:r>
          </a:p>
          <a:p>
            <a:pPr marL="0" indent="0" algn="ctr">
              <a:lnSpc>
                <a:spcPct val="110000"/>
              </a:lnSpc>
              <a:spcBef>
                <a:spcPts val="0"/>
              </a:spcBef>
              <a:buNone/>
            </a:pPr>
            <a:r>
              <a:rPr lang="en-US" sz="2000" i="1" dirty="0">
                <a:solidFill>
                  <a:schemeClr val="accent3">
                    <a:lumMod val="50000"/>
                  </a:schemeClr>
                </a:solidFill>
              </a:rPr>
              <a:t>I can’t believe you came to me! The last time I tried to get an appointment  with the VA I was told I have to wait. At my age that is risky!</a:t>
            </a:r>
          </a:p>
          <a:p>
            <a:pPr marL="0" indent="0" algn="ctr">
              <a:lnSpc>
                <a:spcPct val="110000"/>
              </a:lnSpc>
              <a:spcBef>
                <a:spcPts val="0"/>
              </a:spcBef>
              <a:buNone/>
            </a:pPr>
            <a:r>
              <a:rPr lang="en-US" sz="2000" i="1" dirty="0">
                <a:solidFill>
                  <a:srgbClr val="2D07B9"/>
                </a:solidFill>
              </a:rPr>
              <a:t>I hung my certificate up so now I can prove I was in the Army (lady vet).</a:t>
            </a:r>
          </a:p>
        </p:txBody>
      </p:sp>
      <p:pic>
        <p:nvPicPr>
          <p:cNvPr id="8" name="Picture 7" descr="C:\Users\simonsw\Pictures\VIC Brookdale NW\039.jpg"/>
          <p:cNvPicPr/>
          <p:nvPr/>
        </p:nvPicPr>
        <p:blipFill>
          <a:blip r:embed="rId3" cstate="print"/>
          <a:srcRect l="4508" r="2644"/>
          <a:stretch>
            <a:fillRect/>
          </a:stretch>
        </p:blipFill>
        <p:spPr bwMode="auto">
          <a:xfrm>
            <a:off x="5756977" y="3123811"/>
            <a:ext cx="2645732" cy="1647673"/>
          </a:xfrm>
          <a:prstGeom prst="rect">
            <a:avLst/>
          </a:prstGeom>
          <a:noFill/>
          <a:ln w="25400">
            <a:solidFill>
              <a:schemeClr val="tx1"/>
            </a:solidFill>
            <a:miter lim="800000"/>
            <a:headEnd/>
            <a:tailEnd/>
          </a:ln>
          <a:scene3d>
            <a:camera prst="orthographicFront"/>
            <a:lightRig rig="threePt" dir="t"/>
          </a:scene3d>
          <a:sp3d>
            <a:bevelT/>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Acknowledgement for Service</a:t>
            </a:r>
          </a:p>
        </p:txBody>
      </p:sp>
      <p:sp>
        <p:nvSpPr>
          <p:cNvPr id="3" name="Content Placeholder 2"/>
          <p:cNvSpPr>
            <a:spLocks noGrp="1"/>
          </p:cNvSpPr>
          <p:nvPr>
            <p:ph idx="1"/>
          </p:nvPr>
        </p:nvSpPr>
        <p:spPr>
          <a:xfrm>
            <a:off x="131275" y="1355763"/>
            <a:ext cx="8397089" cy="5244213"/>
          </a:xfrm>
        </p:spPr>
        <p:txBody>
          <a:bodyPr>
            <a:normAutofit/>
          </a:bodyPr>
          <a:lstStyle/>
          <a:p>
            <a:pPr marL="227013" indent="-227013">
              <a:spcBef>
                <a:spcPts val="0"/>
              </a:spcBef>
              <a:spcAft>
                <a:spcPts val="3600"/>
              </a:spcAft>
            </a:pPr>
            <a:r>
              <a:rPr lang="en-US" sz="2200" dirty="0"/>
              <a:t>Started as a way to get a “foot in the door” and morphed to be as important as the other two goals</a:t>
            </a:r>
          </a:p>
          <a:p>
            <a:pPr marL="227013" indent="-227013">
              <a:spcBef>
                <a:spcPts val="0"/>
              </a:spcBef>
              <a:spcAft>
                <a:spcPts val="3600"/>
              </a:spcAft>
            </a:pPr>
            <a:r>
              <a:rPr lang="en-US" sz="2200" dirty="0"/>
              <a:t>Currently have held 84 ceremonies honoring 1483 veterans, 45 veteran employees and all veterans spouse and family members in attendance. We schedule an average of 4-8 per month</a:t>
            </a:r>
          </a:p>
          <a:p>
            <a:pPr marL="227013" indent="-227013">
              <a:spcBef>
                <a:spcPts val="0"/>
              </a:spcBef>
              <a:spcAft>
                <a:spcPts val="3600"/>
              </a:spcAft>
            </a:pPr>
            <a:r>
              <a:rPr lang="en-US" sz="2200" dirty="0"/>
              <a:t>Has resulted in over 1500 hours of                                                                                 community participation from veterans                                                                                           service organizations, color guards, student                                                                         ROTC programs, women's veterans programs                                                                              and our Nevada Veteran Advocate members</a:t>
            </a:r>
          </a:p>
          <a:p>
            <a:endParaRPr lang="en-US" dirty="0"/>
          </a:p>
        </p:txBody>
      </p:sp>
      <p:pic>
        <p:nvPicPr>
          <p:cNvPr id="4" name="Picture 3" descr="C:\Users\simonsw\Pictures\VIC Small Home event LV\BB9BB9D3-42F7-445D-8EA7-C0B1F7F12958.JPG"/>
          <p:cNvPicPr/>
          <p:nvPr/>
        </p:nvPicPr>
        <p:blipFill>
          <a:blip r:embed="rId2" cstate="print"/>
          <a:srcRect l="28113" t="13909" r="13189" b="18411"/>
          <a:stretch>
            <a:fillRect/>
          </a:stretch>
        </p:blipFill>
        <p:spPr bwMode="auto">
          <a:xfrm>
            <a:off x="5721788" y="3657594"/>
            <a:ext cx="3233224" cy="2937860"/>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74639"/>
            <a:ext cx="9144000" cy="1143000"/>
          </a:xfrm>
        </p:spPr>
        <p:txBody>
          <a:bodyPr/>
          <a:lstStyle/>
          <a:p>
            <a:r>
              <a:rPr lang="en-US" dirty="0"/>
              <a:t>    </a:t>
            </a:r>
            <a:r>
              <a:rPr lang="en-US" sz="3600" dirty="0"/>
              <a:t>Facility Feedback</a:t>
            </a:r>
          </a:p>
        </p:txBody>
      </p:sp>
      <p:pic>
        <p:nvPicPr>
          <p:cNvPr id="7170" name="Picture 2"/>
          <p:cNvPicPr>
            <a:picLocks noChangeAspect="1" noChangeArrowheads="1"/>
          </p:cNvPicPr>
          <p:nvPr/>
        </p:nvPicPr>
        <p:blipFill>
          <a:blip r:embed="rId3" cstate="print"/>
          <a:srcRect b="12242"/>
          <a:stretch>
            <a:fillRect/>
          </a:stretch>
        </p:blipFill>
        <p:spPr bwMode="auto">
          <a:xfrm>
            <a:off x="1638677" y="2281473"/>
            <a:ext cx="7390873" cy="4381864"/>
          </a:xfrm>
          <a:prstGeom prst="rect">
            <a:avLst/>
          </a:prstGeom>
          <a:blipFill>
            <a:blip r:embed="rId4" cstate="print"/>
            <a:tile tx="0" ty="0" sx="100000" sy="100000" flip="none" algn="tl"/>
          </a:blipFill>
          <a:ln w="25400">
            <a:solidFill>
              <a:schemeClr val="tx1"/>
            </a:solidFill>
          </a:ln>
        </p:spPr>
      </p:pic>
      <p:pic>
        <p:nvPicPr>
          <p:cNvPr id="7" name="Picture 6" descr="C:\Users\simonsw\Pictures\VIC 5 star Gov office photos\VA Celebration 01.05.17_151.jpg"/>
          <p:cNvPicPr/>
          <p:nvPr/>
        </p:nvPicPr>
        <p:blipFill>
          <a:blip r:embed="rId5" cstate="print"/>
          <a:srcRect l="9920" t="5624" r="12477" b="23774"/>
          <a:stretch>
            <a:fillRect/>
          </a:stretch>
        </p:blipFill>
        <p:spPr bwMode="auto">
          <a:xfrm rot="20947130">
            <a:off x="324885" y="1464039"/>
            <a:ext cx="3335027" cy="2066160"/>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258033" y="1448555"/>
            <a:ext cx="8496667" cy="5060888"/>
          </a:xfrm>
        </p:spPr>
        <p:txBody>
          <a:bodyPr>
            <a:normAutofit/>
          </a:bodyPr>
          <a:lstStyle/>
          <a:p>
            <a:pPr>
              <a:spcBef>
                <a:spcPts val="0"/>
              </a:spcBef>
              <a:spcAft>
                <a:spcPts val="3000"/>
              </a:spcAft>
              <a:buSzPct val="120000"/>
            </a:pPr>
            <a:r>
              <a:rPr lang="en-US" sz="2200" dirty="0"/>
              <a:t>Provider reluctance/perception of “need” </a:t>
            </a:r>
          </a:p>
          <a:p>
            <a:pPr lvl="1">
              <a:spcBef>
                <a:spcPts val="0"/>
              </a:spcBef>
              <a:spcAft>
                <a:spcPts val="3000"/>
              </a:spcAft>
            </a:pPr>
            <a:r>
              <a:rPr lang="en-US" sz="2200" i="1" dirty="0"/>
              <a:t>“How should I know who is a veteran?”</a:t>
            </a:r>
          </a:p>
          <a:p>
            <a:pPr lvl="1">
              <a:spcBef>
                <a:spcPts val="0"/>
              </a:spcBef>
              <a:spcAft>
                <a:spcPts val="3000"/>
              </a:spcAft>
            </a:pPr>
            <a:r>
              <a:rPr lang="en-US" sz="2200" i="1" dirty="0"/>
              <a:t>“I didn’t think it was a big deal”</a:t>
            </a:r>
          </a:p>
          <a:p>
            <a:pPr>
              <a:spcBef>
                <a:spcPts val="0"/>
              </a:spcBef>
              <a:spcAft>
                <a:spcPts val="3000"/>
              </a:spcAft>
            </a:pPr>
            <a:r>
              <a:rPr lang="en-US" sz="2200" dirty="0"/>
              <a:t>Facility “poaching” fears</a:t>
            </a:r>
          </a:p>
          <a:p>
            <a:pPr>
              <a:spcBef>
                <a:spcPts val="0"/>
              </a:spcBef>
              <a:spcAft>
                <a:spcPts val="3000"/>
              </a:spcAft>
            </a:pPr>
            <a:r>
              <a:rPr lang="en-US" sz="2200" dirty="0"/>
              <a:t>Facility concerns about confidentiality </a:t>
            </a:r>
          </a:p>
          <a:p>
            <a:pPr>
              <a:spcBef>
                <a:spcPts val="0"/>
              </a:spcBef>
              <a:spcAft>
                <a:spcPts val="3000"/>
              </a:spcAft>
            </a:pPr>
            <a:r>
              <a:rPr lang="en-US" sz="2200" dirty="0"/>
              <a:t>VSO availability for post-event workload</a:t>
            </a:r>
          </a:p>
          <a:p>
            <a:pPr>
              <a:spcBef>
                <a:spcPts val="0"/>
              </a:spcBef>
              <a:spcAft>
                <a:spcPts val="3000"/>
              </a:spcAft>
            </a:pPr>
            <a:r>
              <a:rPr lang="en-US" sz="2200" dirty="0"/>
              <a:t>Competition among community partners wishing to participate</a:t>
            </a:r>
          </a:p>
        </p:txBody>
      </p:sp>
      <p:sp>
        <p:nvSpPr>
          <p:cNvPr id="2" name="Text Placeholder 1"/>
          <p:cNvSpPr>
            <a:spLocks noGrp="1"/>
          </p:cNvSpPr>
          <p:nvPr>
            <p:ph type="body" idx="1"/>
          </p:nvPr>
        </p:nvSpPr>
        <p:spPr>
          <a:xfrm>
            <a:off x="0" y="756237"/>
            <a:ext cx="9144000" cy="639763"/>
          </a:xfrm>
          <a:noFill/>
          <a:ln w="12700">
            <a:noFill/>
          </a:ln>
        </p:spPr>
        <p:txBody>
          <a:bodyPr>
            <a:noAutofit/>
          </a:bodyPr>
          <a:lstStyle/>
          <a:p>
            <a:pPr algn="ctr"/>
            <a:r>
              <a:rPr lang="en-US" sz="3600" b="0" dirty="0"/>
              <a:t>Challenges</a:t>
            </a:r>
          </a:p>
        </p:txBody>
      </p:sp>
      <p:grpSp>
        <p:nvGrpSpPr>
          <p:cNvPr id="13" name="Group 12"/>
          <p:cNvGrpSpPr/>
          <p:nvPr/>
        </p:nvGrpSpPr>
        <p:grpSpPr>
          <a:xfrm>
            <a:off x="226227" y="0"/>
            <a:ext cx="8917777" cy="859133"/>
            <a:chOff x="226227" y="0"/>
            <a:chExt cx="8917777" cy="859133"/>
          </a:xfrm>
        </p:grpSpPr>
        <p:pic>
          <p:nvPicPr>
            <p:cNvPr id="14" name="Picture 0" descr="NDVS_logo_email.jpg"/>
            <p:cNvPicPr>
              <a:picLocks noChangeAspect="1" noChangeArrowheads="1"/>
            </p:cNvPicPr>
            <p:nvPr/>
          </p:nvPicPr>
          <p:blipFill>
            <a:blip r:embed="rId3" cstate="print"/>
            <a:srcRect/>
            <a:stretch>
              <a:fillRect/>
            </a:stretch>
          </p:blipFill>
          <p:spPr bwMode="auto">
            <a:xfrm>
              <a:off x="226227" y="134310"/>
              <a:ext cx="1084413" cy="724823"/>
            </a:xfrm>
            <a:prstGeom prst="rect">
              <a:avLst/>
            </a:prstGeom>
            <a:noFill/>
          </p:spPr>
        </p:pic>
        <p:pic>
          <p:nvPicPr>
            <p:cNvPr id="15" name="Picture 2" descr="C:\Users\Charles\Desktop\NOVS Working\ARTWORK - LOGOS\NDVS web banner.jpg"/>
            <p:cNvPicPr>
              <a:picLocks noChangeAspect="1" noChangeArrowheads="1"/>
            </p:cNvPicPr>
            <p:nvPr/>
          </p:nvPicPr>
          <p:blipFill>
            <a:blip r:embed="rId4" cstate="print"/>
            <a:srcRect l="6980" b="8369"/>
            <a:stretch>
              <a:fillRect/>
            </a:stretch>
          </p:blipFill>
          <p:spPr bwMode="auto">
            <a:xfrm>
              <a:off x="2924179" y="0"/>
              <a:ext cx="6219825" cy="838200"/>
            </a:xfrm>
            <a:prstGeom prst="rect">
              <a:avLst/>
            </a:prstGeom>
            <a:noFill/>
            <a:ln w="9525">
              <a:noFill/>
              <a:miter lim="800000"/>
              <a:headEnd/>
              <a:tailEnd/>
            </a:ln>
          </p:spPr>
        </p:pic>
      </p:grpSp>
      <p:pic>
        <p:nvPicPr>
          <p:cNvPr id="18" name="Picture 6" descr="D:\Veteran Services Files\Brookdale VIC Awards\Sparks\Vet_0536.jpg"/>
          <p:cNvPicPr>
            <a:picLocks noChangeAspect="1" noChangeArrowheads="1"/>
          </p:cNvPicPr>
          <p:nvPr/>
        </p:nvPicPr>
        <p:blipFill>
          <a:blip r:embed="rId5" cstate="print"/>
          <a:srcRect/>
          <a:stretch>
            <a:fillRect/>
          </a:stretch>
        </p:blipFill>
        <p:spPr bwMode="auto">
          <a:xfrm>
            <a:off x="5323437" y="2625506"/>
            <a:ext cx="3627041" cy="2418028"/>
          </a:xfrm>
          <a:prstGeom prst="rect">
            <a:avLst/>
          </a:prstGeom>
          <a:noFill/>
          <a:ln w="25400">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279324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72" y="425997"/>
            <a:ext cx="8229600" cy="990599"/>
          </a:xfrm>
          <a:noFill/>
        </p:spPr>
        <p:txBody>
          <a:bodyPr>
            <a:normAutofit/>
          </a:bodyPr>
          <a:lstStyle/>
          <a:p>
            <a:r>
              <a:rPr lang="en-US" sz="3600" dirty="0"/>
              <a:t>Building Partnerships </a:t>
            </a:r>
          </a:p>
        </p:txBody>
      </p:sp>
      <p:pic>
        <p:nvPicPr>
          <p:cNvPr id="4" name="Picture 3" descr="Jr.ROTC Cadets_VIC.jpg"/>
          <p:cNvPicPr>
            <a:picLocks noChangeAspect="1"/>
          </p:cNvPicPr>
          <p:nvPr/>
        </p:nvPicPr>
        <p:blipFill>
          <a:blip r:embed="rId3" cstate="print"/>
          <a:srcRect l="11399" b="9218"/>
          <a:stretch>
            <a:fillRect/>
          </a:stretch>
        </p:blipFill>
        <p:spPr>
          <a:xfrm>
            <a:off x="244443" y="1376056"/>
            <a:ext cx="3693813" cy="2870012"/>
          </a:xfrm>
          <a:prstGeom prst="rect">
            <a:avLst/>
          </a:prstGeom>
          <a:ln>
            <a:solidFill>
              <a:schemeClr val="tx2">
                <a:lumMod val="60000"/>
                <a:lumOff val="40000"/>
              </a:schemeClr>
            </a:solidFill>
          </a:ln>
          <a:scene3d>
            <a:camera prst="orthographicFront"/>
            <a:lightRig rig="threePt" dir="t"/>
          </a:scene3d>
          <a:sp3d>
            <a:bevelT/>
          </a:sp3d>
        </p:spPr>
      </p:pic>
      <p:sp>
        <p:nvSpPr>
          <p:cNvPr id="7" name="TextBox 6"/>
          <p:cNvSpPr txBox="1"/>
          <p:nvPr/>
        </p:nvSpPr>
        <p:spPr>
          <a:xfrm>
            <a:off x="650631" y="5193324"/>
            <a:ext cx="1617785" cy="384721"/>
          </a:xfrm>
          <a:prstGeom prst="rect">
            <a:avLst/>
          </a:prstGeom>
          <a:noFill/>
        </p:spPr>
        <p:txBody>
          <a:bodyPr wrap="square" rtlCol="0">
            <a:spAutoFit/>
          </a:bodyPr>
          <a:lstStyle/>
          <a:p>
            <a:endParaRPr lang="en-US" dirty="0"/>
          </a:p>
        </p:txBody>
      </p:sp>
      <p:sp>
        <p:nvSpPr>
          <p:cNvPr id="9" name="TextBox 8"/>
          <p:cNvSpPr txBox="1"/>
          <p:nvPr/>
        </p:nvSpPr>
        <p:spPr>
          <a:xfrm>
            <a:off x="793915" y="4204250"/>
            <a:ext cx="2610216" cy="830997"/>
          </a:xfrm>
          <a:prstGeom prst="rect">
            <a:avLst/>
          </a:prstGeom>
          <a:noFill/>
        </p:spPr>
        <p:txBody>
          <a:bodyPr wrap="square" rtlCol="0">
            <a:spAutoFit/>
          </a:bodyPr>
          <a:lstStyle/>
          <a:p>
            <a:pPr algn="ctr"/>
            <a:r>
              <a:rPr lang="en-US" sz="2400" dirty="0">
                <a:solidFill>
                  <a:srgbClr val="2D07B9"/>
                </a:solidFill>
              </a:rPr>
              <a:t>Schools &amp; JROTC Groups </a:t>
            </a:r>
          </a:p>
        </p:txBody>
      </p:sp>
      <p:sp>
        <p:nvSpPr>
          <p:cNvPr id="11" name="TextBox 10"/>
          <p:cNvSpPr txBox="1"/>
          <p:nvPr/>
        </p:nvSpPr>
        <p:spPr>
          <a:xfrm>
            <a:off x="5170629" y="4208007"/>
            <a:ext cx="2478332" cy="830997"/>
          </a:xfrm>
          <a:prstGeom prst="rect">
            <a:avLst/>
          </a:prstGeom>
          <a:noFill/>
        </p:spPr>
        <p:txBody>
          <a:bodyPr wrap="square" rtlCol="0">
            <a:spAutoFit/>
          </a:bodyPr>
          <a:lstStyle/>
          <a:p>
            <a:pPr algn="ctr"/>
            <a:r>
              <a:rPr lang="en-US" sz="2400" dirty="0">
                <a:solidFill>
                  <a:srgbClr val="2D07B9"/>
                </a:solidFill>
              </a:rPr>
              <a:t>Veterans Organizations </a:t>
            </a:r>
          </a:p>
        </p:txBody>
      </p:sp>
      <p:sp>
        <p:nvSpPr>
          <p:cNvPr id="17" name="TextBox 16"/>
          <p:cNvSpPr txBox="1"/>
          <p:nvPr/>
        </p:nvSpPr>
        <p:spPr>
          <a:xfrm>
            <a:off x="0" y="5280123"/>
            <a:ext cx="9144000" cy="1200329"/>
          </a:xfrm>
          <a:prstGeom prst="rect">
            <a:avLst/>
          </a:prstGeom>
          <a:noFill/>
        </p:spPr>
        <p:txBody>
          <a:bodyPr wrap="square" rtlCol="0">
            <a:spAutoFit/>
          </a:bodyPr>
          <a:lstStyle/>
          <a:p>
            <a:pPr algn="ctr"/>
            <a:r>
              <a:rPr lang="en-US" sz="2400" dirty="0"/>
              <a:t>Elected and appointed officials (Governor, Mayors, County Commissioners, etc), non-profit organizations, Rotary clubs, schools &amp; JROTC groups, senior service centers, etc, etc, etc!</a:t>
            </a:r>
          </a:p>
        </p:txBody>
      </p:sp>
      <p:pic>
        <p:nvPicPr>
          <p:cNvPr id="18" name="Picture 4" descr="D:\Veteran Services Files\Brookdale VIC Awards\Sparks\Vet_0464.jpg"/>
          <p:cNvPicPr>
            <a:picLocks noChangeAspect="1" noChangeArrowheads="1"/>
          </p:cNvPicPr>
          <p:nvPr/>
        </p:nvPicPr>
        <p:blipFill>
          <a:blip r:embed="rId4" cstate="print"/>
          <a:srcRect/>
          <a:stretch>
            <a:fillRect/>
          </a:stretch>
        </p:blipFill>
        <p:spPr bwMode="auto">
          <a:xfrm>
            <a:off x="4273239" y="1394981"/>
            <a:ext cx="4237022" cy="2824681"/>
          </a:xfrm>
          <a:prstGeom prst="rect">
            <a:avLst/>
          </a:prstGeom>
          <a:noFill/>
          <a:ln w="25400">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6550</TotalTime>
  <Words>1087</Words>
  <Application>Microsoft Office PowerPoint</Application>
  <PresentationFormat>On-screen Show (4:3)</PresentationFormat>
  <Paragraphs>84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Tahoma</vt:lpstr>
      <vt:lpstr>Office Theme</vt:lpstr>
      <vt:lpstr>Nevada  Veterans in Care Program “VIC”</vt:lpstr>
      <vt:lpstr>Problem</vt:lpstr>
      <vt:lpstr>PowerPoint Presentation</vt:lpstr>
      <vt:lpstr>Improve Quality of Care</vt:lpstr>
      <vt:lpstr>Connecting to Benefits</vt:lpstr>
      <vt:lpstr>Acknowledgement for Service</vt:lpstr>
      <vt:lpstr>    Facility Feedback</vt:lpstr>
      <vt:lpstr>PowerPoint Presentation</vt:lpstr>
      <vt:lpstr>Building Partnerships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Nevada’s Military and Veterans</dc:title>
  <dc:creator>Katherine Miller</dc:creator>
  <cp:lastModifiedBy>Camala Foley</cp:lastModifiedBy>
  <cp:revision>454</cp:revision>
  <cp:lastPrinted>2018-01-09T20:37:32Z</cp:lastPrinted>
  <dcterms:created xsi:type="dcterms:W3CDTF">2014-09-16T21:07:14Z</dcterms:created>
  <dcterms:modified xsi:type="dcterms:W3CDTF">2018-01-09T20:37:53Z</dcterms:modified>
</cp:coreProperties>
</file>