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6" r:id="rId11"/>
    <p:sldId id="267" r:id="rId12"/>
    <p:sldId id="269" r:id="rId13"/>
    <p:sldId id="268" r:id="rId14"/>
    <p:sldId id="271" r:id="rId15"/>
    <p:sldId id="264" r:id="rId16"/>
    <p:sldId id="272" r:id="rId17"/>
    <p:sldId id="275" r:id="rId18"/>
    <p:sldId id="274" r:id="rId19"/>
    <p:sldId id="27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0" autoAdjust="0"/>
    <p:restoredTop sz="78999" autoAdjust="0"/>
  </p:normalViewPr>
  <p:slideViewPr>
    <p:cSldViewPr snapToGrid="0">
      <p:cViewPr varScale="1">
        <p:scale>
          <a:sx n="90" d="100"/>
          <a:sy n="90" d="100"/>
        </p:scale>
        <p:origin x="12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C3CBB6-337F-499E-9460-7E3F20FE7A33}" type="datetimeFigureOut">
              <a:rPr lang="en-US" smtClean="0"/>
              <a:t>6/20/2017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23730-2F88-443F-9FB5-2D31737D4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43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both tests, but prefer MBS because of agitation in dementia patients.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95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Vascular Dementia: higher rate of silent aspiration compared to 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1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Chin Tuck: This strategy allows more time for the swallow reflex to initiate by lengthening the oral/pharyngeal tract to the esophagus. The vallecula has been shown to lengthen, deepen, and widen, with the chin in a tucked position allowing liquid to pool for a longer period of time without entering the airway. </a:t>
            </a:r>
          </a:p>
          <a:p>
            <a:endParaRPr lang="en-US" dirty="0"/>
          </a:p>
          <a:p>
            <a:r>
              <a:rPr lang="en-US" dirty="0"/>
              <a:t>Supraglottic Swallow: This is a more complex strategy that will be difficult to teach in moderate and severe AD. This is protecting the airway before a swallow begins. You instruct the patient to hold there breath, swallow, and then a cough or throat clear on exhalation.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81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Food changes secondary to mastication or decreased UES opening. </a:t>
            </a:r>
          </a:p>
          <a:p>
            <a:r>
              <a:rPr lang="en-US" dirty="0"/>
              <a:t>Liquid changes because of decreased swallow reflex initiation. </a:t>
            </a:r>
          </a:p>
          <a:p>
            <a:r>
              <a:rPr lang="en-US" dirty="0"/>
              <a:t>Change diet last because QOL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023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Masako maneuver: The glossopharyngeal portion of the superior constrictor has to use more force to initiate swallow reflex and reach the base of tongue. </a:t>
            </a:r>
          </a:p>
          <a:p>
            <a:r>
              <a:rPr lang="en-US" dirty="0"/>
              <a:t>Mendelsohn maneuver increases the strength of laryngeal elevators which in turn makes for more airway protection.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35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Cognitive Stim Therapy: actively stimulating and engaging individuals with theme-based activities</a:t>
            </a:r>
          </a:p>
          <a:p>
            <a:r>
              <a:rPr lang="en-US" dirty="0"/>
              <a:t>Environmental mods: minimizing distractions</a:t>
            </a:r>
          </a:p>
          <a:p>
            <a:r>
              <a:rPr lang="en-US" dirty="0"/>
              <a:t>External Memory Aides: essentially clocks and pictures</a:t>
            </a:r>
          </a:p>
          <a:p>
            <a:r>
              <a:rPr lang="en-US" dirty="0"/>
              <a:t>Memory Training Program: Spaced retrieval and errorless learning</a:t>
            </a:r>
          </a:p>
          <a:p>
            <a:r>
              <a:rPr lang="en-US" dirty="0" err="1"/>
              <a:t>Montesorri</a:t>
            </a:r>
            <a:r>
              <a:rPr lang="en-US" dirty="0"/>
              <a:t>: working on patients interests</a:t>
            </a:r>
          </a:p>
          <a:p>
            <a:r>
              <a:rPr lang="en-US" dirty="0"/>
              <a:t>Reality orientation: Reduce confusion by providing orientation</a:t>
            </a:r>
          </a:p>
          <a:p>
            <a:r>
              <a:rPr lang="en-US" dirty="0"/>
              <a:t>Reminiscence therapy: Uses Life history</a:t>
            </a:r>
          </a:p>
          <a:p>
            <a:r>
              <a:rPr lang="en-US" dirty="0"/>
              <a:t>Simulated presence therapy: playing audio recordings of people voices</a:t>
            </a:r>
          </a:p>
          <a:p>
            <a:r>
              <a:rPr lang="en-US" dirty="0"/>
              <a:t>Validation: accepting the beliefs and reality of the person with dementia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23730-2F88-443F-9FB5-2D31737D40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FA713-9793-4B7B-B2B8-DF817343CF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Dementia and Speech therapy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8E5B6-1D61-4191-A301-699E3128B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Vincent DelGiudice M.S. CFY-SLP</a:t>
            </a:r>
          </a:p>
          <a:p>
            <a:r>
              <a:rPr lang="en-US" dirty="0"/>
              <a:t>Vegas Voice Institute</a:t>
            </a:r>
          </a:p>
        </p:txBody>
      </p:sp>
    </p:spTree>
    <p:extLst>
      <p:ext uri="{BB962C8B-B14F-4D97-AF65-F5344CB8AC3E}">
        <p14:creationId xmlns:p14="http://schemas.microsoft.com/office/powerpoint/2010/main" val="321059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301BD-E10C-4D6B-8B6A-DAE18F4AA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Caregiver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269AF-7207-4ACA-AD40-B001F038C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Educating the caregiver about dementia and communication can be more important than therapy with a patient. </a:t>
            </a:r>
          </a:p>
          <a:p>
            <a:pPr lvl="1"/>
            <a:r>
              <a:rPr lang="en-US" dirty="0"/>
              <a:t>Caregivers are with the patient 24/7 and know what problems they deal with on a daily basis. </a:t>
            </a:r>
          </a:p>
          <a:p>
            <a:pPr lvl="1"/>
            <a:r>
              <a:rPr lang="en-US" dirty="0"/>
              <a:t>Often caregivers come to speech hoping that sitting in the room with a speech pathologist for 40 minutes to an hour is going to help them. </a:t>
            </a:r>
          </a:p>
          <a:p>
            <a:pPr lvl="1"/>
            <a:r>
              <a:rPr lang="en-US" dirty="0"/>
              <a:t>Educating families, staff of nursing homes, memory units, and the general population. </a:t>
            </a:r>
          </a:p>
          <a:p>
            <a:pPr lvl="1"/>
            <a:r>
              <a:rPr lang="en-US" dirty="0"/>
              <a:t>Working as a team with these populations and including the family and/or caregivers is detrimental to success in communication. </a:t>
            </a:r>
          </a:p>
        </p:txBody>
      </p:sp>
    </p:spTree>
    <p:extLst>
      <p:ext uri="{BB962C8B-B14F-4D97-AF65-F5344CB8AC3E}">
        <p14:creationId xmlns:p14="http://schemas.microsoft.com/office/powerpoint/2010/main" val="373849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3DB36-A975-4D4A-99DD-3A1BCAF2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supporting feeding, hydration, and enjoying meals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07B50-638E-4605-9C5E-6BE56626B11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Good Oral Hygiene</a:t>
            </a:r>
          </a:p>
          <a:p>
            <a:r>
              <a:rPr lang="en-US" dirty="0"/>
              <a:t>Consistent Environment during mealtime</a:t>
            </a:r>
          </a:p>
          <a:p>
            <a:r>
              <a:rPr lang="en-US" dirty="0"/>
              <a:t>Encouraging more small meals and drinks throughout day</a:t>
            </a:r>
          </a:p>
          <a:p>
            <a:r>
              <a:rPr lang="en-US" dirty="0"/>
              <a:t>Including different tasting foods to maximize sensory input</a:t>
            </a:r>
          </a:p>
          <a:p>
            <a:r>
              <a:rPr lang="en-US" dirty="0"/>
              <a:t>Dietician</a:t>
            </a:r>
          </a:p>
          <a:p>
            <a:r>
              <a:rPr lang="en-US" dirty="0"/>
              <a:t>Encouraging self-feeding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0658EE-1FD1-4C10-A0E7-DFE488EC99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Focusing only on eating while at meals</a:t>
            </a:r>
          </a:p>
          <a:p>
            <a:r>
              <a:rPr lang="en-US" dirty="0"/>
              <a:t>Decreasing distractions</a:t>
            </a:r>
          </a:p>
          <a:p>
            <a:r>
              <a:rPr lang="en-US" dirty="0"/>
              <a:t>Taking nonfood items from table </a:t>
            </a:r>
          </a:p>
          <a:p>
            <a:r>
              <a:rPr lang="en-US" dirty="0"/>
              <a:t>Making food look appealing</a:t>
            </a:r>
          </a:p>
          <a:p>
            <a:r>
              <a:rPr lang="en-US" dirty="0"/>
              <a:t>Allowing patient to eat with hands or touch food</a:t>
            </a:r>
          </a:p>
          <a:p>
            <a:r>
              <a:rPr lang="en-US" dirty="0"/>
              <a:t>Decreasing wait time between sitting at table and eating</a:t>
            </a:r>
          </a:p>
          <a:p>
            <a:r>
              <a:rPr lang="en-US" dirty="0"/>
              <a:t>Providing choices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4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162F5-A455-4B84-9303-2D7F43C1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Feeding </a:t>
            </a:r>
            <a:r>
              <a:rPr lang="en-US" dirty="0" err="1"/>
              <a:t>TUbe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267026-0DB0-44EE-ABFE-D0CB27D9D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Discussing this with patients and their families early on is important. </a:t>
            </a:r>
          </a:p>
          <a:p>
            <a:r>
              <a:rPr lang="en-US" dirty="0"/>
              <a:t>Patients need to make these decisions or choose someone to do so before late stages of dementia</a:t>
            </a:r>
          </a:p>
          <a:p>
            <a:r>
              <a:rPr lang="en-US" dirty="0"/>
              <a:t>Feeding tubes are important because it bypasses the upper </a:t>
            </a:r>
            <a:r>
              <a:rPr lang="en-US" dirty="0" err="1"/>
              <a:t>aerodigestive</a:t>
            </a:r>
            <a:r>
              <a:rPr lang="en-US" dirty="0"/>
              <a:t> tract which should in turn decrease the chance of aspiration pneumonia. </a:t>
            </a:r>
          </a:p>
          <a:p>
            <a:r>
              <a:rPr lang="en-US" dirty="0"/>
              <a:t>Recently research has been showing that there PEG tube placement puts patients at greater risk for aspiration pneumonia. </a:t>
            </a:r>
          </a:p>
          <a:p>
            <a:r>
              <a:rPr lang="en-US" dirty="0"/>
              <a:t>Patients often have to be restrained so that they do not pull out PEG tube, which causes distress and lack of comfort for the patient. </a:t>
            </a:r>
          </a:p>
        </p:txBody>
      </p:sp>
    </p:spTree>
    <p:extLst>
      <p:ext uri="{BB962C8B-B14F-4D97-AF65-F5344CB8AC3E}">
        <p14:creationId xmlns:p14="http://schemas.microsoft.com/office/powerpoint/2010/main" val="446279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079E1-1AE1-4EE9-8CBC-7201CCDB8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Impacts on Communication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A3F0224-CDCB-467B-991E-4E0678DAA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Attention</a:t>
            </a:r>
          </a:p>
          <a:p>
            <a:r>
              <a:rPr lang="en-US" dirty="0"/>
              <a:t>Learning and Memory </a:t>
            </a:r>
          </a:p>
          <a:p>
            <a:r>
              <a:rPr lang="en-US" dirty="0"/>
              <a:t>Reasoning and Executive Functioning</a:t>
            </a:r>
          </a:p>
          <a:p>
            <a:r>
              <a:rPr lang="en-US" dirty="0"/>
              <a:t>Perceptual Abilities</a:t>
            </a:r>
          </a:p>
          <a:p>
            <a:r>
              <a:rPr lang="en-US" dirty="0"/>
              <a:t>Language </a:t>
            </a:r>
          </a:p>
          <a:p>
            <a:r>
              <a:rPr lang="en-US" dirty="0"/>
              <a:t>Social Cognition and Behavior</a:t>
            </a:r>
          </a:p>
        </p:txBody>
      </p:sp>
    </p:spTree>
    <p:extLst>
      <p:ext uri="{BB962C8B-B14F-4D97-AF65-F5344CB8AC3E}">
        <p14:creationId xmlns:p14="http://schemas.microsoft.com/office/powerpoint/2010/main" val="2623652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A06D0-336D-4F3F-9650-EC2C0E95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options for speech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29831-7EFB-48AF-94E1-B579E81A2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Stimulation therapy</a:t>
            </a:r>
          </a:p>
          <a:p>
            <a:r>
              <a:rPr lang="en-US" dirty="0"/>
              <a:t>Environmental Modifications</a:t>
            </a:r>
          </a:p>
          <a:p>
            <a:r>
              <a:rPr lang="en-US" dirty="0"/>
              <a:t>External Memory Aides</a:t>
            </a:r>
          </a:p>
          <a:p>
            <a:r>
              <a:rPr lang="en-US" dirty="0"/>
              <a:t>Memory Training Program</a:t>
            </a:r>
          </a:p>
          <a:p>
            <a:r>
              <a:rPr lang="en-US" dirty="0"/>
              <a:t>Montessori-Based Treatment</a:t>
            </a:r>
          </a:p>
          <a:p>
            <a:r>
              <a:rPr lang="en-US" dirty="0"/>
              <a:t>Reality Orientation</a:t>
            </a:r>
          </a:p>
          <a:p>
            <a:r>
              <a:rPr lang="en-US" dirty="0"/>
              <a:t>Reminiscence Therapy</a:t>
            </a:r>
          </a:p>
          <a:p>
            <a:r>
              <a:rPr lang="en-US" dirty="0"/>
              <a:t>Simulated presence therapy</a:t>
            </a:r>
          </a:p>
          <a:p>
            <a:r>
              <a:rPr lang="en-US" dirty="0"/>
              <a:t>Validation Therapy</a:t>
            </a:r>
          </a:p>
        </p:txBody>
      </p:sp>
    </p:spTree>
    <p:extLst>
      <p:ext uri="{BB962C8B-B14F-4D97-AF65-F5344CB8AC3E}">
        <p14:creationId xmlns:p14="http://schemas.microsoft.com/office/powerpoint/2010/main" val="3796949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8F895-534B-4345-A897-A8C1827A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3A2FF-6195-4D6E-A512-F8C18E13C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and face-to-face</a:t>
            </a:r>
          </a:p>
          <a:p>
            <a:r>
              <a:rPr lang="en-US" dirty="0"/>
              <a:t>Orient to Topic</a:t>
            </a:r>
          </a:p>
          <a:p>
            <a:r>
              <a:rPr lang="en-US" dirty="0"/>
              <a:t>Continuity of topic and concrete topics</a:t>
            </a:r>
          </a:p>
          <a:p>
            <a:r>
              <a:rPr lang="en-US" dirty="0"/>
              <a:t>Unstick any communication blocks</a:t>
            </a:r>
          </a:p>
          <a:p>
            <a:r>
              <a:rPr lang="en-US" dirty="0"/>
              <a:t>Structure with yes/no and choice questions</a:t>
            </a:r>
          </a:p>
          <a:p>
            <a:r>
              <a:rPr lang="en-US" dirty="0"/>
              <a:t>Exchange conversation and encourage interaction</a:t>
            </a:r>
          </a:p>
          <a:p>
            <a:r>
              <a:rPr lang="en-US" dirty="0"/>
              <a:t>Direct, short, and simple sentences</a:t>
            </a:r>
          </a:p>
        </p:txBody>
      </p:sp>
    </p:spTree>
    <p:extLst>
      <p:ext uri="{BB962C8B-B14F-4D97-AF65-F5344CB8AC3E}">
        <p14:creationId xmlns:p14="http://schemas.microsoft.com/office/powerpoint/2010/main" val="3121550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57AA1-A99C-47AE-A036-F4AE8136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74251-7B48-4758-BDEE-DD353FAD9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speech therapy we attempt to have successful interactions and communication between patient and therapist</a:t>
            </a:r>
          </a:p>
          <a:p>
            <a:pPr lvl="1"/>
            <a:r>
              <a:rPr lang="en-US" dirty="0"/>
              <a:t>Concrete subjects such as a picture to look at, a video to watch, questions about a paragraph or reading in front of them. </a:t>
            </a:r>
          </a:p>
          <a:p>
            <a:r>
              <a:rPr lang="en-US" dirty="0"/>
              <a:t>We challenge the memory of the patient with memory recall tasks</a:t>
            </a:r>
          </a:p>
          <a:p>
            <a:pPr lvl="1"/>
            <a:r>
              <a:rPr lang="en-US" dirty="0"/>
              <a:t>Digit and word recall</a:t>
            </a:r>
          </a:p>
          <a:p>
            <a:pPr lvl="1"/>
            <a:r>
              <a:rPr lang="en-US" dirty="0"/>
              <a:t>Picture recall</a:t>
            </a:r>
          </a:p>
          <a:p>
            <a:pPr lvl="1"/>
            <a:r>
              <a:rPr lang="en-US" dirty="0"/>
              <a:t>Name-picture association</a:t>
            </a:r>
          </a:p>
          <a:p>
            <a:r>
              <a:rPr lang="en-US" dirty="0"/>
              <a:t>Provide compensatory speech strategies such as memory books</a:t>
            </a:r>
          </a:p>
          <a:p>
            <a:pPr lvl="1"/>
            <a:r>
              <a:rPr lang="en-US" dirty="0"/>
              <a:t>Memory books allow patients to use reminiscence to reorient.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763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5910C-EC4B-4A8A-9F87-375B92F42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therapy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1D030-3FD3-43EE-AC20-7443EEA78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memory strategies</a:t>
            </a:r>
          </a:p>
          <a:p>
            <a:pPr lvl="1"/>
            <a:r>
              <a:rPr lang="en-US" dirty="0"/>
              <a:t>Chunking method</a:t>
            </a:r>
          </a:p>
          <a:p>
            <a:pPr lvl="1"/>
            <a:r>
              <a:rPr lang="en-US" dirty="0"/>
              <a:t>Detail oriented</a:t>
            </a:r>
          </a:p>
          <a:p>
            <a:pPr lvl="1"/>
            <a:r>
              <a:rPr lang="en-US" dirty="0"/>
              <a:t>Acronyms</a:t>
            </a:r>
          </a:p>
          <a:p>
            <a:pPr lvl="1"/>
            <a:r>
              <a:rPr lang="en-US" dirty="0"/>
              <a:t>Lists, calendars and schedules</a:t>
            </a:r>
          </a:p>
        </p:txBody>
      </p:sp>
    </p:spTree>
    <p:extLst>
      <p:ext uri="{BB962C8B-B14F-4D97-AF65-F5344CB8AC3E}">
        <p14:creationId xmlns:p14="http://schemas.microsoft.com/office/powerpoint/2010/main" val="2723797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4F16-0853-4F5C-8E61-87F0C377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50DC3-12E3-4EBB-9539-F98155735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Families and/or patient having unrealistic goals</a:t>
            </a:r>
          </a:p>
          <a:p>
            <a:r>
              <a:rPr lang="en-US" dirty="0"/>
              <a:t>Lack of carry-over from prior sessions</a:t>
            </a:r>
          </a:p>
          <a:p>
            <a:r>
              <a:rPr lang="en-US" dirty="0"/>
              <a:t>Lack of caregiver help/observation during the session</a:t>
            </a:r>
          </a:p>
          <a:p>
            <a:r>
              <a:rPr lang="en-US" dirty="0"/>
              <a:t>Lack of knowledge about the course of the disease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Frustration</a:t>
            </a:r>
          </a:p>
          <a:p>
            <a:r>
              <a:rPr lang="en-US" dirty="0"/>
              <a:t>Apathy</a:t>
            </a:r>
          </a:p>
          <a:p>
            <a:r>
              <a:rPr lang="en-US" dirty="0"/>
              <a:t>Day-to-day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72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B007-521E-4A5C-92EC-930DBAF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B4A65-BC5D-45E6-B3DB-CD0D31500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Alagiakrishnan</a:t>
            </a:r>
            <a:r>
              <a:rPr lang="en-US" dirty="0"/>
              <a:t>, K., </a:t>
            </a:r>
            <a:r>
              <a:rPr lang="en-US" dirty="0" err="1"/>
              <a:t>Bhanji</a:t>
            </a:r>
            <a:r>
              <a:rPr lang="en-US" dirty="0"/>
              <a:t>, R. A., &amp; Kurian, M. (2012). Evaluation and management of oropharyngeal dysphagia in different types of dementia: A systematic review. </a:t>
            </a:r>
            <a:r>
              <a:rPr lang="en-US" i="1" dirty="0"/>
              <a:t>Archives of Gerontology and Geriatrics, 56</a:t>
            </a:r>
            <a:r>
              <a:rPr lang="en-US" dirty="0"/>
              <a:t>, 1-9. doi:10.1016/j.archger.2012.04.011.</a:t>
            </a:r>
          </a:p>
          <a:p>
            <a:r>
              <a:rPr lang="en-US" dirty="0"/>
              <a:t>Easterling ,C. S., &amp; Robbins, E. (2008). Dementia and dysphagia. </a:t>
            </a:r>
            <a:r>
              <a:rPr lang="en-US" i="1" dirty="0"/>
              <a:t>Geriatric Nursing, 29</a:t>
            </a:r>
            <a:r>
              <a:rPr lang="en-US" dirty="0"/>
              <a:t>(4), 275-285. doi:10.1016/j.gerinurse.2007.10.015.</a:t>
            </a:r>
          </a:p>
          <a:p>
            <a:r>
              <a:rPr lang="en-US" dirty="0"/>
              <a:t>Egan, M., </a:t>
            </a:r>
            <a:r>
              <a:rPr lang="en-US" dirty="0" err="1"/>
              <a:t>Bérubé</a:t>
            </a:r>
            <a:r>
              <a:rPr lang="en-US" dirty="0"/>
              <a:t>, D., Racine, G., Leonard, C., &amp; </a:t>
            </a:r>
            <a:r>
              <a:rPr lang="en-US" dirty="0" err="1"/>
              <a:t>Rochon</a:t>
            </a:r>
            <a:r>
              <a:rPr lang="en-US" dirty="0"/>
              <a:t>, E. (2010). Methods to enhance verbal communication between individuals with Alzheimer's disease and their formal and informal caregivers: A systematic review. </a:t>
            </a:r>
            <a:r>
              <a:rPr lang="en-US" i="1" dirty="0"/>
              <a:t>International Journal of Alzheimer's Disease. </a:t>
            </a:r>
            <a:r>
              <a:rPr lang="en-US" dirty="0"/>
              <a:t>doi:10.4061/2010/906818. </a:t>
            </a:r>
          </a:p>
          <a:p>
            <a:r>
              <a:rPr lang="en-US" dirty="0" err="1"/>
              <a:t>Eggenberger</a:t>
            </a:r>
            <a:r>
              <a:rPr lang="en-US" dirty="0"/>
              <a:t>, E., </a:t>
            </a:r>
            <a:r>
              <a:rPr lang="en-US" dirty="0" err="1"/>
              <a:t>Heimerl</a:t>
            </a:r>
            <a:r>
              <a:rPr lang="en-US" dirty="0"/>
              <a:t>, K., &amp; Bennett, M.I. (2013). Communication skills training in dementia care: A systematic review of effectiveness, training content, and didactic methods in different care settings. </a:t>
            </a:r>
            <a:r>
              <a:rPr lang="en-US" i="1" dirty="0"/>
              <a:t>International </a:t>
            </a:r>
            <a:r>
              <a:rPr lang="en-US" i="1" dirty="0" err="1"/>
              <a:t>Psychogeriatrics</a:t>
            </a:r>
            <a:r>
              <a:rPr lang="en-US" i="1" dirty="0"/>
              <a:t>, 25</a:t>
            </a:r>
            <a:r>
              <a:rPr lang="en-US" dirty="0"/>
              <a:t>, 345-358. doi:10.1017/S1041610212001664. </a:t>
            </a:r>
          </a:p>
          <a:p>
            <a:r>
              <a:rPr lang="en-US" dirty="0"/>
              <a:t>Horner, J, Alberts, M. J., Dawson, D. V., &amp; Cook, G. M. (1994). Swallowing in Alzheimer's disease. </a:t>
            </a:r>
            <a:r>
              <a:rPr lang="en-US" i="1" dirty="0"/>
              <a:t>Alzheimer's Disease and Associated Disorders, 8</a:t>
            </a:r>
            <a:r>
              <a:rPr lang="en-US" dirty="0"/>
              <a:t>(3), 177-189. </a:t>
            </a:r>
          </a:p>
          <a:p>
            <a:r>
              <a:rPr lang="en-US" dirty="0" err="1"/>
              <a:t>Zientz</a:t>
            </a:r>
            <a:r>
              <a:rPr lang="en-US" dirty="0"/>
              <a:t>, J., </a:t>
            </a:r>
            <a:r>
              <a:rPr lang="en-US" dirty="0" err="1"/>
              <a:t>Rackley</a:t>
            </a:r>
            <a:r>
              <a:rPr lang="en-US" dirty="0"/>
              <a:t>, A., Chapman, S. B., Hopper, T., &amp; </a:t>
            </a:r>
            <a:r>
              <a:rPr lang="en-US" dirty="0" err="1"/>
              <a:t>Mahendra</a:t>
            </a:r>
            <a:r>
              <a:rPr lang="en-US" dirty="0"/>
              <a:t>, N. K. E. (2007). Evidence-based practice recommendations for dementia: Educating caregivers about Alzheimer's disease and training communication strategies. </a:t>
            </a:r>
            <a:r>
              <a:rPr lang="en-US" i="1" dirty="0"/>
              <a:t>Journal of Medical Speech-Language Pathology</a:t>
            </a:r>
            <a:r>
              <a:rPr lang="en-US" dirty="0"/>
              <a:t>, </a:t>
            </a:r>
            <a:r>
              <a:rPr lang="en-US" i="1" dirty="0"/>
              <a:t>15</a:t>
            </a:r>
            <a:r>
              <a:rPr lang="en-US" dirty="0"/>
              <a:t>(1), 53-64</a:t>
            </a:r>
          </a:p>
        </p:txBody>
      </p:sp>
    </p:spTree>
    <p:extLst>
      <p:ext uri="{BB962C8B-B14F-4D97-AF65-F5344CB8AC3E}">
        <p14:creationId xmlns:p14="http://schemas.microsoft.com/office/powerpoint/2010/main" val="377260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71A8C-C35A-4DF8-90AB-9AC8A9B7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and Swallowing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1BAF-0C2B-4FC9-B6D1-C1BF3C884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Dementia affects not only a person’s memory, but their ability to use language. </a:t>
            </a:r>
          </a:p>
          <a:p>
            <a:pPr lvl="1"/>
            <a:r>
              <a:rPr lang="en-US" dirty="0"/>
              <a:t>Speech therapy can help with strategies for memory and conversational success. </a:t>
            </a:r>
          </a:p>
          <a:p>
            <a:r>
              <a:rPr lang="en-US" dirty="0"/>
              <a:t>On the lesser known side, dementia also affects a person’s ability to swallow and enjoy a meal, which leads to a decrease in the quality of life. </a:t>
            </a:r>
          </a:p>
          <a:p>
            <a:pPr lvl="1"/>
            <a:r>
              <a:rPr lang="en-US" dirty="0"/>
              <a:t>Swallowing therapy can help provide strategies to be a safe eater and allow caregivers to feel less stress during meals. </a:t>
            </a:r>
          </a:p>
        </p:txBody>
      </p:sp>
    </p:spTree>
    <p:extLst>
      <p:ext uri="{BB962C8B-B14F-4D97-AF65-F5344CB8AC3E}">
        <p14:creationId xmlns:p14="http://schemas.microsoft.com/office/powerpoint/2010/main" val="45484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E8AA-FA31-4B21-9598-9714CD453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Dysphagia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8E3E2-B57D-43EF-86C9-597782542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Despite the estimation that there will be a prevalence of 42.3 million people worldwide with dementia in 2020, there is limited research in the area of dysphagia and dementia. </a:t>
            </a:r>
          </a:p>
          <a:p>
            <a:r>
              <a:rPr lang="en-US" dirty="0"/>
              <a:t>Dysphagia refers to the swallowing difficulties that occur in the oral cavity, pharynx, and/or esophagus. </a:t>
            </a:r>
          </a:p>
          <a:p>
            <a:r>
              <a:rPr lang="en-US" dirty="0"/>
              <a:t>This can lead to dehydration, malnutrition, weight loss and aspiration pneumonia. </a:t>
            </a:r>
          </a:p>
          <a:p>
            <a:r>
              <a:rPr lang="en-US" dirty="0"/>
              <a:t>Dysphagia can be evaluated by a speech pathologist by either a </a:t>
            </a:r>
            <a:r>
              <a:rPr lang="en-US" dirty="0" err="1"/>
              <a:t>Fiberoptic</a:t>
            </a:r>
            <a:r>
              <a:rPr lang="en-US" dirty="0"/>
              <a:t> Endoscopic Evaluation of Swallowing(FEES) or Modified Barium Swallow Study(MBS).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306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333CA-C5FB-4864-ACAA-4B4B09ECE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Hallmark symptoms associated with types of dementia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A4A7C-C21D-47DC-B48D-7A180F5F5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Alzheimer’s Disease: Sensory aspect – associated with decrease in a/p oral transit time. </a:t>
            </a:r>
          </a:p>
          <a:p>
            <a:pPr lvl="1"/>
            <a:r>
              <a:rPr lang="en-US" dirty="0"/>
              <a:t>Decrease in sense of smell</a:t>
            </a:r>
          </a:p>
          <a:p>
            <a:r>
              <a:rPr lang="en-US" dirty="0"/>
              <a:t>Vascular Dementia: Motor aspect – associated with poor bolus control. </a:t>
            </a:r>
          </a:p>
          <a:p>
            <a:r>
              <a:rPr lang="en-US" dirty="0"/>
              <a:t>Frontotemporal Dementia: Tendency to eat rapidly and compulsively with larger boluses. </a:t>
            </a:r>
          </a:p>
        </p:txBody>
      </p:sp>
    </p:spTree>
    <p:extLst>
      <p:ext uri="{BB962C8B-B14F-4D97-AF65-F5344CB8AC3E}">
        <p14:creationId xmlns:p14="http://schemas.microsoft.com/office/powerpoint/2010/main" val="90761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6829-0BBD-44C2-BE83-96E88CC54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Compensatory strategies vs. Rehabilitative exercises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ECA370-E56A-42CB-B612-742C7C888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Compensatory Strategies</a:t>
            </a:r>
          </a:p>
          <a:p>
            <a:pPr lvl="1"/>
            <a:r>
              <a:rPr lang="en-US" dirty="0"/>
              <a:t>Redirect the follow of the bolus</a:t>
            </a:r>
          </a:p>
          <a:p>
            <a:pPr lvl="1"/>
            <a:r>
              <a:rPr lang="en-US" dirty="0"/>
              <a:t>Do not change the level of function of the swallow</a:t>
            </a:r>
          </a:p>
          <a:p>
            <a:pPr lvl="1"/>
            <a:r>
              <a:rPr lang="en-US" dirty="0"/>
              <a:t>Include postural changes, modification of bolus volume, consistency, temperature, and rate of bolus presentation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9347F3-ECDC-4288-B88C-A922D066A4A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Rehabilitative Strategies</a:t>
            </a:r>
          </a:p>
          <a:p>
            <a:pPr lvl="1"/>
            <a:r>
              <a:rPr lang="en-US" dirty="0"/>
              <a:t>Strengthen muscles associate with swallowing</a:t>
            </a:r>
          </a:p>
          <a:p>
            <a:pPr lvl="1"/>
            <a:r>
              <a:rPr lang="en-US" dirty="0"/>
              <a:t>Increase swallow reflex</a:t>
            </a:r>
          </a:p>
          <a:p>
            <a:pPr lvl="1"/>
            <a:r>
              <a:rPr lang="en-US" dirty="0"/>
              <a:t>Increase airway closure and protection for swallowing</a:t>
            </a:r>
          </a:p>
        </p:txBody>
      </p:sp>
    </p:spTree>
    <p:extLst>
      <p:ext uri="{BB962C8B-B14F-4D97-AF65-F5344CB8AC3E}">
        <p14:creationId xmlns:p14="http://schemas.microsoft.com/office/powerpoint/2010/main" val="187737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33CA-1BF1-43B8-B338-29784B9C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Postural Changes and compensatory strategies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F3C1856-5FDA-44BF-9FCA-2B2FDB25DC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Compensatory Strategies</a:t>
            </a:r>
          </a:p>
          <a:p>
            <a:pPr lvl="1"/>
            <a:r>
              <a:rPr lang="en-US" dirty="0"/>
              <a:t>Chin Tuck</a:t>
            </a:r>
          </a:p>
          <a:p>
            <a:pPr lvl="2"/>
            <a:r>
              <a:rPr lang="en-US" dirty="0"/>
              <a:t>Increased time to initiate swallow</a:t>
            </a:r>
          </a:p>
          <a:p>
            <a:pPr lvl="1"/>
            <a:r>
              <a:rPr lang="en-US" dirty="0"/>
              <a:t>Supraglottic Swallow</a:t>
            </a:r>
          </a:p>
          <a:p>
            <a:pPr lvl="2"/>
            <a:r>
              <a:rPr lang="en-US" dirty="0"/>
              <a:t>Protects airway before swallow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B6384B-C5B0-4ADE-9441-3AD3B84FE1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Postural Changes</a:t>
            </a:r>
          </a:p>
          <a:p>
            <a:pPr lvl="1"/>
            <a:r>
              <a:rPr lang="en-US" dirty="0"/>
              <a:t>Sitting at a 90 degrees. </a:t>
            </a:r>
          </a:p>
          <a:p>
            <a:pPr lvl="1"/>
            <a:r>
              <a:rPr lang="en-US" dirty="0"/>
              <a:t>Alert and Oriented</a:t>
            </a:r>
          </a:p>
          <a:p>
            <a:pPr lvl="1"/>
            <a:r>
              <a:rPr lang="en-US" dirty="0"/>
              <a:t>Check Oral Cavity for pocketing</a:t>
            </a:r>
          </a:p>
        </p:txBody>
      </p:sp>
    </p:spTree>
    <p:extLst>
      <p:ext uri="{BB962C8B-B14F-4D97-AF65-F5344CB8AC3E}">
        <p14:creationId xmlns:p14="http://schemas.microsoft.com/office/powerpoint/2010/main" val="3624992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94C54-4970-49D8-92B7-75FBFCBE0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Diet 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E2743-20C0-4BEA-A6AE-5AC430BF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possible course of action</a:t>
            </a:r>
          </a:p>
          <a:p>
            <a:r>
              <a:rPr lang="en-US" dirty="0"/>
              <a:t>Least restrictive </a:t>
            </a:r>
          </a:p>
          <a:p>
            <a:r>
              <a:rPr lang="en-US" dirty="0"/>
              <a:t>Food: Regular, mechanical soft, pureed, and liquid</a:t>
            </a:r>
          </a:p>
          <a:p>
            <a:r>
              <a:rPr lang="en-US" dirty="0"/>
              <a:t>Liquids: Thin, nectar, honey and pudding. </a:t>
            </a:r>
          </a:p>
          <a:p>
            <a:r>
              <a:rPr lang="en-US" dirty="0"/>
              <a:t>A speech pathologist will evaluate the need for each modification during evaluation.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FAD7-F2E0-48EC-99BA-C2CD6C2A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Rehabilitative Exercises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837CEF-0003-48EE-BDF9-AC6064814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Masako Maneuver</a:t>
            </a:r>
          </a:p>
          <a:p>
            <a:pPr lvl="1"/>
            <a:r>
              <a:rPr lang="en-US" dirty="0"/>
              <a:t>Bite tongue with front teeth, hold in place, and attempt to initiate swallow.</a:t>
            </a:r>
          </a:p>
          <a:p>
            <a:r>
              <a:rPr lang="en-US" dirty="0"/>
              <a:t>Mendelsohn Maneuver</a:t>
            </a:r>
          </a:p>
          <a:p>
            <a:pPr lvl="1"/>
            <a:r>
              <a:rPr lang="en-US" dirty="0"/>
              <a:t>Feel for your thyroid notch (</a:t>
            </a:r>
            <a:r>
              <a:rPr lang="en-US" dirty="0" err="1"/>
              <a:t>adam’s</a:t>
            </a:r>
            <a:r>
              <a:rPr lang="en-US" dirty="0"/>
              <a:t> apple), swallow and feel elevation and excursion. Now on your next swallow, when your thyroid notch raises, squeeze your laryngeal elevation muscles to hold up your thyroid cartilage up for 3 seconds. </a:t>
            </a:r>
          </a:p>
          <a:p>
            <a:r>
              <a:rPr lang="en-US" dirty="0"/>
              <a:t>Shaker Maneuver</a:t>
            </a:r>
          </a:p>
          <a:p>
            <a:pPr lvl="1"/>
            <a:r>
              <a:rPr lang="en-US" dirty="0"/>
              <a:t>Lay on a flat surface and raise head up and hold to your chest</a:t>
            </a:r>
          </a:p>
          <a:p>
            <a:r>
              <a:rPr lang="en-US" dirty="0"/>
              <a:t>Valsalva Maneuver</a:t>
            </a:r>
          </a:p>
          <a:p>
            <a:pPr lvl="1"/>
            <a:r>
              <a:rPr lang="en-US" dirty="0"/>
              <a:t>Bear down and push vocal folds together</a:t>
            </a:r>
          </a:p>
        </p:txBody>
      </p:sp>
    </p:spTree>
    <p:extLst>
      <p:ext uri="{BB962C8B-B14F-4D97-AF65-F5344CB8AC3E}">
        <p14:creationId xmlns:p14="http://schemas.microsoft.com/office/powerpoint/2010/main" val="245604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D67ED-4E35-4EA4-8735-5D3BC95CA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Caregiver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0A41F-D421-4F52-8C68-4BFE04FAF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successful conversational strategies</a:t>
            </a:r>
          </a:p>
          <a:p>
            <a:r>
              <a:rPr lang="en-US" dirty="0"/>
              <a:t>Reduced caretaker burden</a:t>
            </a:r>
          </a:p>
          <a:p>
            <a:r>
              <a:rPr lang="en-US" dirty="0"/>
              <a:t>Improve QOL</a:t>
            </a:r>
          </a:p>
          <a:p>
            <a:r>
              <a:rPr lang="en-US" dirty="0"/>
              <a:t>Maintenance of language abilities</a:t>
            </a:r>
          </a:p>
          <a:p>
            <a:r>
              <a:rPr lang="en-US" dirty="0"/>
              <a:t>Knowledge of AD and understanding communication breakdowns. </a:t>
            </a:r>
          </a:p>
        </p:txBody>
      </p:sp>
    </p:spTree>
    <p:extLst>
      <p:ext uri="{BB962C8B-B14F-4D97-AF65-F5344CB8AC3E}">
        <p14:creationId xmlns:p14="http://schemas.microsoft.com/office/powerpoint/2010/main" val="374992141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5094</TotalTime>
  <Words>1566</Words>
  <Application>Microsoft Office PowerPoint</Application>
  <PresentationFormat>Widescreen</PresentationFormat>
  <Paragraphs>166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Gill Sans MT</vt:lpstr>
      <vt:lpstr>Wingdings 2</vt:lpstr>
      <vt:lpstr>Dividend</vt:lpstr>
      <vt:lpstr>Dementia and Speech therapy</vt:lpstr>
      <vt:lpstr>Speech and Swallowing</vt:lpstr>
      <vt:lpstr>Dysphagia</vt:lpstr>
      <vt:lpstr>Hallmark symptoms associated with types of dementia</vt:lpstr>
      <vt:lpstr>Compensatory strategies vs. Rehabilitative exercises </vt:lpstr>
      <vt:lpstr>Postural Changes and compensatory strategies</vt:lpstr>
      <vt:lpstr>Diet Modifications</vt:lpstr>
      <vt:lpstr>Rehabilitative Exercises</vt:lpstr>
      <vt:lpstr>Caregiver Education</vt:lpstr>
      <vt:lpstr>Caregiver Education</vt:lpstr>
      <vt:lpstr>Strategies for supporting feeding, hydration, and enjoying meals</vt:lpstr>
      <vt:lpstr>Feeding TUbe</vt:lpstr>
      <vt:lpstr>Impacts on Communication</vt:lpstr>
      <vt:lpstr>Communication options for speech therapy</vt:lpstr>
      <vt:lpstr>Focused</vt:lpstr>
      <vt:lpstr>Speech therapy</vt:lpstr>
      <vt:lpstr>Speech therapy</vt:lpstr>
      <vt:lpstr>Challenges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 and Speech therapy</dc:title>
  <dc:creator>Vincent DelGiudice</dc:creator>
  <cp:lastModifiedBy>Sunadda Woodbury</cp:lastModifiedBy>
  <cp:revision>32</cp:revision>
  <dcterms:created xsi:type="dcterms:W3CDTF">2017-06-16T01:05:37Z</dcterms:created>
  <dcterms:modified xsi:type="dcterms:W3CDTF">2017-06-20T16:52:03Z</dcterms:modified>
</cp:coreProperties>
</file>